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858000" cy="9144000"/>
  <p:defaultTextStyle>
    <a:defPPr>
      <a:defRPr lang="fr-FR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  <a:srgbClr val="000000"/>
    <a:srgbClr val="DBEEF4"/>
    <a:srgbClr val="B7DEE8"/>
    <a:srgbClr val="93CDDD"/>
    <a:srgbClr val="31859C"/>
    <a:srgbClr val="21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60517" autoAdjust="0"/>
  </p:normalViewPr>
  <p:slideViewPr>
    <p:cSldViewPr>
      <p:cViewPr>
        <p:scale>
          <a:sx n="40" d="100"/>
          <a:sy n="40" d="100"/>
        </p:scale>
        <p:origin x="-744" y="-88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2698227" y="10702131"/>
            <a:ext cx="22557528" cy="227995033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15123" y="10702131"/>
            <a:ext cx="67178439" cy="2279950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15123" y="62349824"/>
            <a:ext cx="44867985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87773" y="62349824"/>
            <a:ext cx="44867982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998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F40C2-E881-41FC-8F37-634A950D4B74}" type="datetimeFigureOut">
              <a:rPr lang="fr-FR" smtClean="0"/>
              <a:pPr/>
              <a:t>18/05/16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20" Type="http://schemas.openxmlformats.org/officeDocument/2006/relationships/image" Target="../media/image15.jpeg"/><Relationship Id="rId21" Type="http://schemas.openxmlformats.org/officeDocument/2006/relationships/image" Target="../media/image16.jpeg"/><Relationship Id="rId22" Type="http://schemas.openxmlformats.org/officeDocument/2006/relationships/image" Target="../media/image17.jpeg"/><Relationship Id="rId23" Type="http://schemas.openxmlformats.org/officeDocument/2006/relationships/image" Target="../media/image18.png"/><Relationship Id="rId24" Type="http://schemas.microsoft.com/office/2007/relationships/hdphoto" Target="../media/hdphoto4.wdp"/><Relationship Id="rId25" Type="http://schemas.openxmlformats.org/officeDocument/2006/relationships/image" Target="../media/image19.jpeg"/><Relationship Id="rId26" Type="http://schemas.openxmlformats.org/officeDocument/2006/relationships/image" Target="../media/image20.jpeg"/><Relationship Id="rId27" Type="http://schemas.openxmlformats.org/officeDocument/2006/relationships/image" Target="../media/image21.jpeg"/><Relationship Id="rId28" Type="http://schemas.openxmlformats.org/officeDocument/2006/relationships/image" Target="../media/image22.jpeg"/><Relationship Id="rId29" Type="http://schemas.openxmlformats.org/officeDocument/2006/relationships/image" Target="../media/image23.jpeg"/><Relationship Id="rId30" Type="http://schemas.openxmlformats.org/officeDocument/2006/relationships/image" Target="../media/image24.jpeg"/><Relationship Id="rId31" Type="http://schemas.openxmlformats.org/officeDocument/2006/relationships/image" Target="../media/image25.jpeg"/><Relationship Id="rId32" Type="http://schemas.openxmlformats.org/officeDocument/2006/relationships/image" Target="../media/image26.jpeg"/><Relationship Id="rId10" Type="http://schemas.openxmlformats.org/officeDocument/2006/relationships/image" Target="../media/image8.jpe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microsoft.com/office/2007/relationships/hdphoto" Target="../media/hdphoto1.wdp"/><Relationship Id="rId16" Type="http://schemas.openxmlformats.org/officeDocument/2006/relationships/image" Target="../media/image13.png"/><Relationship Id="rId17" Type="http://schemas.microsoft.com/office/2007/relationships/hdphoto" Target="../media/hdphoto2.wdp"/><Relationship Id="rId18" Type="http://schemas.openxmlformats.org/officeDocument/2006/relationships/image" Target="../media/image14.png"/><Relationship Id="rId19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helene.serra@ineris.fr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Connecteur droit 158"/>
          <p:cNvCxnSpPr/>
          <p:nvPr/>
        </p:nvCxnSpPr>
        <p:spPr>
          <a:xfrm>
            <a:off x="17566626" y="13147832"/>
            <a:ext cx="104627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Connecteur droit 157"/>
          <p:cNvCxnSpPr/>
          <p:nvPr/>
        </p:nvCxnSpPr>
        <p:spPr>
          <a:xfrm>
            <a:off x="1373541" y="13119451"/>
            <a:ext cx="1181592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7" name="Rectangle à coins arrondis 146"/>
          <p:cNvSpPr/>
          <p:nvPr/>
        </p:nvSpPr>
        <p:spPr>
          <a:xfrm rot="5400000">
            <a:off x="7035493" y="5761307"/>
            <a:ext cx="683641" cy="1281542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 descr="plantes aquatiques u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080" b="67287"/>
          <a:stretch>
            <a:fillRect/>
          </a:stretch>
        </p:blipFill>
        <p:spPr>
          <a:xfrm rot="16200000">
            <a:off x="1103282" y="32339415"/>
            <a:ext cx="2239729" cy="268148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0757591" y="10128142"/>
            <a:ext cx="9144035" cy="1010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20757591" y="8587538"/>
            <a:ext cx="9144035" cy="1302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20757591" y="7003363"/>
            <a:ext cx="9144035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0757592" y="5203163"/>
            <a:ext cx="9144034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Pentagone 70"/>
          <p:cNvSpPr/>
          <p:nvPr/>
        </p:nvSpPr>
        <p:spPr>
          <a:xfrm rot="5400000">
            <a:off x="19244444" y="5778526"/>
            <a:ext cx="1872208" cy="720080"/>
          </a:xfrm>
          <a:prstGeom prst="homePlate">
            <a:avLst>
              <a:gd name="adj" fmla="val 331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4122763" y="665958"/>
            <a:ext cx="23258584" cy="117561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06939" y="824490"/>
            <a:ext cx="205222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>
                    <a:lumMod val="95000"/>
                  </a:schemeClr>
                </a:solidFill>
                <a:latin typeface="Aharoni" pitchFamily="2" charset="-79"/>
                <a:cs typeface="Aharoni" pitchFamily="2" charset="-79"/>
              </a:rPr>
              <a:t>Game-based tools to transmit freshwater ecology concepts</a:t>
            </a:r>
            <a:endParaRPr lang="fr-FR" sz="5500" dirty="0">
              <a:solidFill>
                <a:schemeClr val="bg1">
                  <a:lumMod val="9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36815" y="1962102"/>
            <a:ext cx="2844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u="sng" dirty="0"/>
              <a:t>SERRA, Hélène</a:t>
            </a:r>
            <a:r>
              <a:rPr lang="fr-FR" sz="3200" baseline="30000" dirty="0"/>
              <a:t>1</a:t>
            </a:r>
            <a:r>
              <a:rPr lang="fr-FR" sz="3200" dirty="0"/>
              <a:t> , RAIMBAULT, Juste</a:t>
            </a:r>
            <a:r>
              <a:rPr lang="fr-FR" sz="3200" baseline="30000" dirty="0"/>
              <a:t>2</a:t>
            </a:r>
            <a:r>
              <a:rPr lang="fr-FR" sz="3200" dirty="0"/>
              <a:t> </a:t>
            </a:r>
            <a:r>
              <a:rPr lang="en-US" sz="3200" dirty="0"/>
              <a:t> *corresponding author: </a:t>
            </a:r>
            <a:r>
              <a:rPr lang="en-US" sz="3200" b="1" dirty="0">
                <a:hlinkClick r:id="rId3"/>
              </a:rPr>
              <a:t>helene.serra@u-bordeaux.fr</a:t>
            </a:r>
            <a:endParaRPr lang="fr-FR" sz="3200" dirty="0"/>
          </a:p>
          <a:p>
            <a:pPr algn="ctr"/>
            <a:r>
              <a:rPr lang="en-US" sz="3200" baseline="30000" dirty="0"/>
              <a:t>1 </a:t>
            </a:r>
            <a:r>
              <a:rPr lang="fr-FR" sz="3200" dirty="0" err="1"/>
              <a:t>University</a:t>
            </a:r>
            <a:r>
              <a:rPr lang="fr-FR" sz="3200" dirty="0"/>
              <a:t> of Bordeaux/UMR CNRS 5805 EPOC/LPTC, </a:t>
            </a:r>
            <a:r>
              <a:rPr lang="en-US" sz="3200" dirty="0"/>
              <a:t>France</a:t>
            </a:r>
          </a:p>
          <a:p>
            <a:pPr algn="ctr"/>
            <a:r>
              <a:rPr lang="en-US" sz="3200" baseline="30000" dirty="0">
                <a:cs typeface="Aharoni" pitchFamily="2" charset="-79"/>
              </a:rPr>
              <a:t>2</a:t>
            </a:r>
            <a:r>
              <a:rPr lang="en-US" sz="3200" dirty="0">
                <a:cs typeface="Aharoni" pitchFamily="2" charset="-79"/>
              </a:rPr>
              <a:t> University Paris 7, UMR CNRS 8504 </a:t>
            </a:r>
            <a:r>
              <a:rPr lang="en-US" sz="3200" dirty="0" err="1">
                <a:cs typeface="Aharoni" pitchFamily="2" charset="-79"/>
              </a:rPr>
              <a:t>Géographie-cités</a:t>
            </a:r>
            <a:r>
              <a:rPr lang="en-US" sz="3200" dirty="0">
                <a:cs typeface="Aharoni" pitchFamily="2" charset="-79"/>
              </a:rPr>
              <a:t>, France</a:t>
            </a:r>
            <a:endParaRPr lang="fr-FR" sz="4000" dirty="0">
              <a:cs typeface="Aharoni" pitchFamily="2" charset="-79"/>
            </a:endParaRPr>
          </a:p>
        </p:txBody>
      </p:sp>
      <p:sp>
        <p:nvSpPr>
          <p:cNvPr id="7" name="Rectangle à coins arrondis 6"/>
          <p:cNvSpPr/>
          <p:nvPr/>
        </p:nvSpPr>
        <p:spPr>
          <a:xfrm rot="5400000">
            <a:off x="5117173" y="224416"/>
            <a:ext cx="652279" cy="888017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226289" y="4387316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INTRODUCTION</a:t>
            </a:r>
          </a:p>
        </p:txBody>
      </p:sp>
      <p:sp>
        <p:nvSpPr>
          <p:cNvPr id="9" name="Rectangle à coins arrondis 8"/>
          <p:cNvSpPr/>
          <p:nvPr/>
        </p:nvSpPr>
        <p:spPr>
          <a:xfrm rot="5400000">
            <a:off x="24645885" y="-551472"/>
            <a:ext cx="594944" cy="1038971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3118654" y="4359666"/>
            <a:ext cx="36182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METHODOLOGY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67969" y="11858751"/>
            <a:ext cx="32912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BOARD GAME</a:t>
            </a:r>
          </a:p>
        </p:txBody>
      </p:sp>
      <p:sp>
        <p:nvSpPr>
          <p:cNvPr id="15" name="Rectangle à coins arrondis 14"/>
          <p:cNvSpPr/>
          <p:nvPr/>
        </p:nvSpPr>
        <p:spPr>
          <a:xfrm rot="5400000">
            <a:off x="22092318" y="4912629"/>
            <a:ext cx="582905" cy="1441377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9964524" y="11835682"/>
            <a:ext cx="55915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COMPUTER BASED GAME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80778" y="5556152"/>
            <a:ext cx="890262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There </a:t>
            </a:r>
            <a:r>
              <a:rPr lang="fr-FR" sz="2600" dirty="0" err="1"/>
              <a:t>is</a:t>
            </a:r>
            <a:r>
              <a:rPr lang="fr-FR" sz="2600" dirty="0"/>
              <a:t> an </a:t>
            </a:r>
            <a:r>
              <a:rPr lang="fr-FR" sz="2600" dirty="0" err="1"/>
              <a:t>increasing</a:t>
            </a:r>
            <a:r>
              <a:rPr lang="fr-FR" sz="2600" dirty="0"/>
              <a:t> </a:t>
            </a:r>
            <a:r>
              <a:rPr lang="fr-FR" sz="2600" dirty="0" err="1"/>
              <a:t>awarness</a:t>
            </a:r>
            <a:r>
              <a:rPr lang="fr-FR" sz="2600" dirty="0"/>
              <a:t> of the public on </a:t>
            </a:r>
            <a:r>
              <a:rPr lang="fr-FR" sz="2600" dirty="0" err="1"/>
              <a:t>environmental</a:t>
            </a:r>
            <a:r>
              <a:rPr lang="fr-FR" sz="2600" dirty="0"/>
              <a:t> issues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Expert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often</a:t>
            </a:r>
            <a:r>
              <a:rPr lang="fr-FR" sz="2600" dirty="0"/>
              <a:t> </a:t>
            </a:r>
            <a:r>
              <a:rPr lang="fr-FR" sz="2600" dirty="0" err="1"/>
              <a:t>required</a:t>
            </a:r>
            <a:r>
              <a:rPr lang="fr-FR" sz="2600" dirty="0"/>
              <a:t> to </a:t>
            </a:r>
            <a:r>
              <a:rPr lang="fr-FR" sz="2600" dirty="0" err="1"/>
              <a:t>understand</a:t>
            </a:r>
            <a:r>
              <a:rPr lang="fr-FR" sz="2600" dirty="0"/>
              <a:t> </a:t>
            </a:r>
            <a:r>
              <a:rPr lang="fr-FR" sz="2600" dirty="0" err="1"/>
              <a:t>them</a:t>
            </a:r>
            <a:endParaRPr lang="fr-FR" sz="2600" dirty="0"/>
          </a:p>
          <a:p>
            <a:endParaRPr lang="fr-FR" sz="1500" dirty="0"/>
          </a:p>
          <a:p>
            <a:pPr marL="1179513" indent="-457200">
              <a:buFont typeface="Wingdings" panose="05000000000000000000" pitchFamily="2" charset="2"/>
              <a:buChar char="à"/>
            </a:pPr>
            <a:r>
              <a:rPr lang="fr-FR" sz="2600" b="1" dirty="0">
                <a:sym typeface="Wingdings" panose="05000000000000000000" pitchFamily="2" charset="2"/>
              </a:rPr>
              <a:t>A </a:t>
            </a:r>
            <a:r>
              <a:rPr lang="fr-FR" sz="2600" b="1" dirty="0" err="1">
                <a:sym typeface="Wingdings" panose="05000000000000000000" pitchFamily="2" charset="2"/>
              </a:rPr>
              <a:t>need</a:t>
            </a:r>
            <a:r>
              <a:rPr lang="fr-FR" sz="2600" b="1" dirty="0">
                <a:sym typeface="Wingdings" panose="05000000000000000000" pitchFamily="2" charset="2"/>
              </a:rPr>
              <a:t> for simple and </a:t>
            </a:r>
            <a:r>
              <a:rPr lang="fr-FR" sz="2600" b="1" dirty="0" err="1">
                <a:sym typeface="Wingdings" panose="05000000000000000000" pitchFamily="2" charset="2"/>
              </a:rPr>
              <a:t>understandable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tools</a:t>
            </a:r>
            <a:r>
              <a:rPr lang="fr-FR" sz="2600" b="1" dirty="0">
                <a:sym typeface="Wingdings" panose="05000000000000000000" pitchFamily="2" charset="2"/>
              </a:rPr>
              <a:t> to </a:t>
            </a:r>
            <a:r>
              <a:rPr lang="fr-FR" sz="2600" b="1" dirty="0" err="1">
                <a:sym typeface="Wingdings" panose="05000000000000000000" pitchFamily="2" charset="2"/>
              </a:rPr>
              <a:t>explain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environmental</a:t>
            </a:r>
            <a:r>
              <a:rPr lang="fr-FR" sz="2600" b="1" dirty="0">
                <a:sym typeface="Wingdings" panose="05000000000000000000" pitchFamily="2" charset="2"/>
              </a:rPr>
              <a:t> issues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Games</a:t>
            </a:r>
            <a:r>
              <a:rPr lang="fr-FR" sz="2600" dirty="0"/>
              <a:t> </a:t>
            </a:r>
            <a:r>
              <a:rPr lang="fr-FR" sz="2600" dirty="0" err="1"/>
              <a:t>provide</a:t>
            </a:r>
            <a:r>
              <a:rPr lang="fr-FR" sz="2600" dirty="0"/>
              <a:t> a </a:t>
            </a:r>
            <a:r>
              <a:rPr lang="fr-FR" sz="2600" dirty="0" err="1"/>
              <a:t>virtual</a:t>
            </a:r>
            <a:r>
              <a:rPr lang="fr-FR" sz="2600" dirty="0"/>
              <a:t> world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given</a:t>
            </a:r>
            <a:r>
              <a:rPr lang="fr-FR" sz="2600" dirty="0"/>
              <a:t> </a:t>
            </a:r>
            <a:r>
              <a:rPr lang="fr-FR" sz="2600" dirty="0" err="1"/>
              <a:t>boundaries</a:t>
            </a:r>
            <a:r>
              <a:rPr lang="fr-FR" sz="2600" dirty="0"/>
              <a:t> (</a:t>
            </a:r>
            <a:r>
              <a:rPr lang="fr-FR" sz="2600" dirty="0" err="1"/>
              <a:t>rules</a:t>
            </a:r>
            <a:r>
              <a:rPr lang="fr-FR" sz="2600" dirty="0"/>
              <a:t>) </a:t>
            </a:r>
            <a:r>
              <a:rPr lang="fr-FR" sz="2600" dirty="0" err="1"/>
              <a:t>that</a:t>
            </a:r>
            <a:r>
              <a:rPr lang="fr-FR" sz="2600" dirty="0"/>
              <a:t> 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needs</a:t>
            </a:r>
            <a:r>
              <a:rPr lang="fr-FR" sz="2600" dirty="0"/>
              <a:t> to </a:t>
            </a:r>
            <a:r>
              <a:rPr lang="fr-FR" sz="2600" dirty="0" err="1"/>
              <a:t>understand</a:t>
            </a:r>
            <a:r>
              <a:rPr lang="fr-FR" sz="2600" dirty="0"/>
              <a:t> and to </a:t>
            </a:r>
            <a:r>
              <a:rPr lang="fr-FR" sz="2600" dirty="0" err="1"/>
              <a:t>follow</a:t>
            </a:r>
            <a:r>
              <a:rPr lang="fr-FR" sz="2600" dirty="0"/>
              <a:t> to </a:t>
            </a:r>
            <a:r>
              <a:rPr lang="fr-FR" sz="2600" dirty="0" err="1"/>
              <a:t>win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Furthermore</a:t>
            </a:r>
            <a:r>
              <a:rPr lang="fr-FR" sz="2600" dirty="0"/>
              <a:t>, </a:t>
            </a:r>
            <a:r>
              <a:rPr lang="fr-FR" sz="2600" dirty="0" err="1"/>
              <a:t>games</a:t>
            </a:r>
            <a:r>
              <a:rPr lang="fr-FR" sz="2600" dirty="0"/>
              <a:t> are </a:t>
            </a:r>
            <a:r>
              <a:rPr lang="fr-FR" sz="2600" dirty="0" err="1"/>
              <a:t>dynamic</a:t>
            </a:r>
            <a:r>
              <a:rPr lang="fr-FR" sz="2600" dirty="0"/>
              <a:t> and interactive: the </a:t>
            </a:r>
            <a:r>
              <a:rPr lang="fr-FR" sz="2600" dirty="0" err="1"/>
              <a:t>player</a:t>
            </a:r>
            <a:r>
              <a:rPr lang="fr-FR" sz="2600" dirty="0"/>
              <a:t> engagement and </a:t>
            </a:r>
            <a:r>
              <a:rPr lang="fr-FR" sz="2600" dirty="0" err="1"/>
              <a:t>its</a:t>
            </a:r>
            <a:r>
              <a:rPr lang="fr-FR" sz="2600" dirty="0"/>
              <a:t>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retention</a:t>
            </a:r>
            <a:r>
              <a:rPr lang="fr-FR" sz="2600" dirty="0"/>
              <a:t> </a:t>
            </a:r>
            <a:r>
              <a:rPr lang="fr-FR" sz="2600" dirty="0" err="1"/>
              <a:t>increase</a:t>
            </a:r>
            <a:endParaRPr lang="fr-FR" sz="2600" dirty="0"/>
          </a:p>
          <a:p>
            <a:endParaRPr lang="fr-FR" sz="1500" dirty="0"/>
          </a:p>
          <a:p>
            <a:pPr marL="1082675" indent="-360363"/>
            <a:r>
              <a:rPr lang="fr-FR" sz="2600" dirty="0">
                <a:sym typeface="Wingdings" panose="05000000000000000000" pitchFamily="2" charset="2"/>
              </a:rPr>
              <a:t> </a:t>
            </a:r>
            <a:r>
              <a:rPr lang="fr-FR" sz="2600" b="1" dirty="0" err="1"/>
              <a:t>Games</a:t>
            </a:r>
            <a:r>
              <a:rPr lang="fr-FR" sz="2600" b="1" dirty="0"/>
              <a:t> display </a:t>
            </a:r>
            <a:r>
              <a:rPr lang="fr-FR" sz="2600" b="1" dirty="0" err="1"/>
              <a:t>interesting</a:t>
            </a:r>
            <a:r>
              <a:rPr lang="fr-FR" sz="2600" b="1" dirty="0"/>
              <a:t> </a:t>
            </a:r>
            <a:r>
              <a:rPr lang="fr-FR" sz="2600" b="1" dirty="0" err="1"/>
              <a:t>features</a:t>
            </a:r>
            <a:r>
              <a:rPr lang="fr-FR" sz="2600" b="1" dirty="0"/>
              <a:t> to spread </a:t>
            </a:r>
            <a:r>
              <a:rPr lang="fr-FR" sz="2600" b="1" dirty="0" err="1"/>
              <a:t>scientific</a:t>
            </a:r>
            <a:r>
              <a:rPr lang="fr-FR" sz="2600" b="1" dirty="0"/>
              <a:t> </a:t>
            </a:r>
            <a:r>
              <a:rPr lang="fr-FR" sz="2600" b="1" dirty="0" smtClean="0"/>
              <a:t>thinking</a:t>
            </a:r>
            <a:r>
              <a:rPr lang="fr-FR" sz="2600" b="1" baseline="30000" dirty="0" smtClean="0"/>
              <a:t>1</a:t>
            </a:r>
            <a:endParaRPr lang="fr-FR" sz="2600" b="1" baseline="30000" dirty="0"/>
          </a:p>
          <a:p>
            <a:endParaRPr lang="fr-FR" sz="2600" dirty="0"/>
          </a:p>
          <a:p>
            <a:endParaRPr lang="fr-FR" sz="2600" dirty="0"/>
          </a:p>
        </p:txBody>
      </p:sp>
      <p:sp>
        <p:nvSpPr>
          <p:cNvPr id="30" name="Chevron 29"/>
          <p:cNvSpPr/>
          <p:nvPr/>
        </p:nvSpPr>
        <p:spPr>
          <a:xfrm rot="5400000">
            <a:off x="19491114" y="10219262"/>
            <a:ext cx="1378865" cy="720080"/>
          </a:xfrm>
          <a:prstGeom prst="chevron">
            <a:avLst>
              <a:gd name="adj" fmla="val 3728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 rot="16200000">
            <a:off x="19566636" y="10360803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bg1">
                    <a:lumMod val="85000"/>
                  </a:schemeClr>
                </a:solidFill>
              </a:rPr>
              <a:t>STEP 4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23276891" y="5276434"/>
            <a:ext cx="6149732" cy="146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Aquatic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species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ecological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concepts</a:t>
            </a: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Inclusion of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chance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20756611" y="7434710"/>
            <a:ext cx="2201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PROTOTYPES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0684603" y="8658846"/>
            <a:ext cx="2607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TEST AND</a:t>
            </a:r>
          </a:p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EVALUATION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0540587" y="10243022"/>
            <a:ext cx="277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DIFFUSION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20756611" y="5706518"/>
            <a:ext cx="21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23323650" y="7008883"/>
            <a:ext cx="6577977" cy="146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token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calibration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23276891" y="8750152"/>
            <a:ext cx="5729332" cy="999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Gather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feedbacks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Ø"/>
              <a:tabLst>
                <a:tab pos="176213" algn="l"/>
              </a:tabLst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Refining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adapting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the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games</a:t>
            </a:r>
            <a:endParaRPr lang="fr-FR" sz="2600" b="1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23276891" y="10099006"/>
            <a:ext cx="6138988" cy="9965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Identification of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funding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sz="2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 of a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diffusion network</a:t>
            </a:r>
          </a:p>
        </p:txBody>
      </p:sp>
      <p:sp>
        <p:nvSpPr>
          <p:cNvPr id="68" name="Chevron 67"/>
          <p:cNvSpPr/>
          <p:nvPr/>
        </p:nvSpPr>
        <p:spPr>
          <a:xfrm rot="5400000">
            <a:off x="19488754" y="8918593"/>
            <a:ext cx="1383587" cy="720079"/>
          </a:xfrm>
          <a:prstGeom prst="chevron">
            <a:avLst>
              <a:gd name="adj" fmla="val 3728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/>
          <p:cNvSpPr/>
          <p:nvPr/>
        </p:nvSpPr>
        <p:spPr>
          <a:xfrm rot="5400000">
            <a:off x="19352456" y="7470714"/>
            <a:ext cx="1656184" cy="720080"/>
          </a:xfrm>
          <a:prstGeom prst="chevron">
            <a:avLst>
              <a:gd name="adj" fmla="val 3728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19578248" y="8984726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19494628" y="7544566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19566636" y="5672358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</a:p>
        </p:txBody>
      </p:sp>
      <p:sp>
        <p:nvSpPr>
          <p:cNvPr id="72" name="Pentagone 71"/>
          <p:cNvSpPr/>
          <p:nvPr/>
        </p:nvSpPr>
        <p:spPr>
          <a:xfrm rot="5400000">
            <a:off x="11321873" y="15546846"/>
            <a:ext cx="6316490" cy="455640"/>
          </a:xfrm>
          <a:prstGeom prst="homePlate">
            <a:avLst>
              <a:gd name="adj" fmla="val 331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Chevron 72"/>
          <p:cNvSpPr/>
          <p:nvPr/>
        </p:nvSpPr>
        <p:spPr>
          <a:xfrm rot="5400000">
            <a:off x="6696720" y="26950788"/>
            <a:ext cx="15607402" cy="464483"/>
          </a:xfrm>
          <a:prstGeom prst="chevron">
            <a:avLst>
              <a:gd name="adj" fmla="val 3728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 rot="16200000">
            <a:off x="13847311" y="20824730"/>
            <a:ext cx="129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</a:p>
        </p:txBody>
      </p:sp>
      <p:sp>
        <p:nvSpPr>
          <p:cNvPr id="75" name="ZoneTexte 74"/>
          <p:cNvSpPr txBox="1"/>
          <p:nvPr/>
        </p:nvSpPr>
        <p:spPr>
          <a:xfrm rot="16200000">
            <a:off x="13847311" y="13476024"/>
            <a:ext cx="129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013563" y="13447762"/>
            <a:ext cx="12896326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6688" indent="-514350">
              <a:buFont typeface="Arial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Context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922338"/>
            <a:endParaRPr lang="fr-FR" sz="1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b="1" dirty="0" err="1"/>
              <a:t>player</a:t>
            </a:r>
            <a:r>
              <a:rPr lang="fr-FR" sz="2600" b="1" dirty="0"/>
              <a:t> </a:t>
            </a:r>
            <a:r>
              <a:rPr lang="fr-FR" sz="2600" b="1" dirty="0" err="1"/>
              <a:t>is</a:t>
            </a:r>
            <a:r>
              <a:rPr lang="fr-FR" sz="2600" b="1" dirty="0"/>
              <a:t> a </a:t>
            </a:r>
            <a:r>
              <a:rPr lang="fr-FR" sz="2600" b="1" dirty="0" err="1"/>
              <a:t>fish</a:t>
            </a:r>
            <a:r>
              <a:rPr lang="fr-FR" sz="2600" dirty="0"/>
              <a:t>, </a:t>
            </a:r>
            <a:r>
              <a:rPr lang="fr-FR" sz="2600" dirty="0" err="1"/>
              <a:t>either</a:t>
            </a:r>
            <a:r>
              <a:rPr lang="fr-FR" sz="2600" dirty="0"/>
              <a:t> a </a:t>
            </a:r>
            <a:r>
              <a:rPr lang="fr-FR" sz="2600" dirty="0" err="1"/>
              <a:t>predator</a:t>
            </a:r>
            <a:r>
              <a:rPr lang="fr-FR" sz="2600" dirty="0"/>
              <a:t> or a </a:t>
            </a:r>
            <a:r>
              <a:rPr lang="fr-FR" sz="2600" dirty="0" err="1"/>
              <a:t>prey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b="1" dirty="0"/>
              <a:t>objective</a:t>
            </a:r>
            <a:r>
              <a:rPr lang="fr-FR" sz="2600" dirty="0"/>
              <a:t> of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b="1" dirty="0"/>
              <a:t>to </a:t>
            </a:r>
            <a:r>
              <a:rPr lang="fr-FR" sz="2600" b="1" dirty="0" err="1"/>
              <a:t>reach</a:t>
            </a:r>
            <a:r>
              <a:rPr lang="fr-FR" sz="2600" b="1" dirty="0"/>
              <a:t> a stable population of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</a:p>
          <a:p>
            <a:endParaRPr lang="fr-FR" sz="15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Concepts </a:t>
            </a:r>
            <a:r>
              <a:rPr lang="fr-FR" sz="2600" dirty="0" err="1"/>
              <a:t>illustrated</a:t>
            </a:r>
            <a:r>
              <a:rPr lang="fr-FR" sz="2600" b="1" dirty="0"/>
              <a:t>: </a:t>
            </a:r>
            <a:r>
              <a:rPr lang="fr-FR" sz="2600" b="1" dirty="0" err="1"/>
              <a:t>feeding</a:t>
            </a:r>
            <a:r>
              <a:rPr lang="fr-FR" sz="2600" b="1" dirty="0"/>
              <a:t> </a:t>
            </a:r>
            <a:r>
              <a:rPr lang="fr-FR" sz="2600" b="1" dirty="0" err="1"/>
              <a:t>strategy</a:t>
            </a:r>
            <a:r>
              <a:rPr lang="fr-FR" sz="2600" b="1" dirty="0"/>
              <a:t>, reproduction, </a:t>
            </a:r>
            <a:r>
              <a:rPr lang="fr-FR" sz="2600" b="1" dirty="0" err="1"/>
              <a:t>predation</a:t>
            </a:r>
            <a:r>
              <a:rPr lang="fr-FR" sz="2600" b="1" dirty="0"/>
              <a:t> and </a:t>
            </a:r>
            <a:r>
              <a:rPr lang="fr-FR" sz="2600" b="1" dirty="0" err="1"/>
              <a:t>competition</a:t>
            </a:r>
            <a:endParaRPr lang="fr-FR" sz="2600" b="1" dirty="0"/>
          </a:p>
          <a:p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436688" indent="-514350">
              <a:buFont typeface="Arial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Basis of the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board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game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Species</a:t>
            </a:r>
            <a:r>
              <a:rPr lang="fr-FR" sz="2600" dirty="0"/>
              <a:t>: the </a:t>
            </a:r>
            <a:r>
              <a:rPr lang="fr-FR" sz="2600" b="1" dirty="0" err="1"/>
              <a:t>roach</a:t>
            </a:r>
            <a:r>
              <a:rPr lang="fr-FR" sz="2600" dirty="0"/>
              <a:t> (</a:t>
            </a:r>
            <a:r>
              <a:rPr lang="fr-FR" sz="2600" i="1" dirty="0" err="1"/>
              <a:t>Rutilus</a:t>
            </a:r>
            <a:r>
              <a:rPr lang="fr-FR" sz="2600" i="1" dirty="0"/>
              <a:t> </a:t>
            </a:r>
            <a:r>
              <a:rPr lang="fr-FR" sz="2600" i="1" dirty="0" err="1"/>
              <a:t>rutilus</a:t>
            </a:r>
            <a:r>
              <a:rPr lang="fr-FR" sz="2600" dirty="0"/>
              <a:t>) as a </a:t>
            </a:r>
            <a:r>
              <a:rPr lang="fr-FR" sz="2600" dirty="0" err="1"/>
              <a:t>prey</a:t>
            </a:r>
            <a:r>
              <a:rPr lang="fr-FR" sz="2600" dirty="0"/>
              <a:t> and the </a:t>
            </a:r>
            <a:r>
              <a:rPr lang="fr-FR" sz="2600" b="1" dirty="0" err="1"/>
              <a:t>pumpkinseed</a:t>
            </a:r>
            <a:r>
              <a:rPr lang="fr-FR" sz="2600" dirty="0"/>
              <a:t> (</a:t>
            </a:r>
            <a:r>
              <a:rPr lang="fr-FR" sz="2600" i="1" dirty="0" err="1"/>
              <a:t>Lepomis</a:t>
            </a:r>
            <a:r>
              <a:rPr lang="fr-FR" sz="2600" i="1" dirty="0"/>
              <a:t> </a:t>
            </a:r>
            <a:r>
              <a:rPr lang="fr-FR" sz="2600" i="1" dirty="0" err="1"/>
              <a:t>gibbosus</a:t>
            </a:r>
            <a:r>
              <a:rPr lang="fr-FR" sz="2600" dirty="0"/>
              <a:t>) as a </a:t>
            </a:r>
            <a:r>
              <a:rPr lang="fr-FR" sz="2600" dirty="0" err="1"/>
              <a:t>predato</a:t>
            </a:r>
            <a:r>
              <a:rPr lang="fr-FR" sz="2600" dirty="0"/>
              <a:t>, </a:t>
            </a:r>
            <a:r>
              <a:rPr lang="fr-FR" sz="2600" dirty="0" err="1"/>
              <a:t>two</a:t>
            </a:r>
            <a:r>
              <a:rPr lang="fr-FR" sz="2600" dirty="0"/>
              <a:t> </a:t>
            </a:r>
            <a:r>
              <a:rPr lang="fr-FR" sz="2600" b="1" dirty="0" err="1"/>
              <a:t>common</a:t>
            </a:r>
            <a:r>
              <a:rPr lang="fr-FR" sz="2600" b="1" dirty="0"/>
              <a:t> </a:t>
            </a:r>
            <a:r>
              <a:rPr lang="fr-FR" sz="2600" b="1" dirty="0" err="1"/>
              <a:t>european</a:t>
            </a:r>
            <a:r>
              <a:rPr lang="fr-FR" sz="2600" b="1" dirty="0"/>
              <a:t> </a:t>
            </a:r>
            <a:r>
              <a:rPr lang="fr-FR" sz="2600" b="1" dirty="0" err="1"/>
              <a:t>small</a:t>
            </a:r>
            <a:r>
              <a:rPr lang="fr-FR" sz="2600" b="1" dirty="0"/>
              <a:t>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Illustration of a </a:t>
            </a:r>
            <a:r>
              <a:rPr lang="fr-FR" sz="2600" b="1" dirty="0"/>
              <a:t>native </a:t>
            </a:r>
            <a:r>
              <a:rPr lang="fr-FR" sz="2600" b="1" dirty="0" err="1"/>
              <a:t>european</a:t>
            </a:r>
            <a:r>
              <a:rPr lang="fr-FR" sz="2600" b="1" dirty="0"/>
              <a:t> </a:t>
            </a:r>
            <a:r>
              <a:rPr lang="fr-FR" sz="2600" b="1" dirty="0" err="1"/>
              <a:t>shoal</a:t>
            </a:r>
            <a:r>
              <a:rPr lang="fr-FR" sz="2600" b="1" dirty="0"/>
              <a:t>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  <a:r>
              <a:rPr lang="fr-FR" sz="2600" dirty="0"/>
              <a:t>(the </a:t>
            </a:r>
            <a:r>
              <a:rPr lang="fr-FR" sz="2600" dirty="0" err="1"/>
              <a:t>roach</a:t>
            </a:r>
            <a:r>
              <a:rPr lang="fr-FR" sz="2600" dirty="0"/>
              <a:t>) and of an </a:t>
            </a:r>
            <a:r>
              <a:rPr lang="fr-FR" sz="2600" b="1" dirty="0"/>
              <a:t>invasive </a:t>
            </a:r>
            <a:r>
              <a:rPr lang="fr-FR" sz="2600" b="1" dirty="0" err="1"/>
              <a:t>species</a:t>
            </a:r>
            <a:r>
              <a:rPr lang="fr-FR" sz="2600" dirty="0"/>
              <a:t> (the </a:t>
            </a:r>
            <a:r>
              <a:rPr lang="fr-FR" sz="2600" dirty="0" err="1"/>
              <a:t>pumpkinseed</a:t>
            </a:r>
            <a:r>
              <a:rPr lang="fr-FR" sz="2600" dirty="0"/>
              <a:t>)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 err="1"/>
              <a:t>specific</a:t>
            </a:r>
            <a:r>
              <a:rPr lang="fr-FR" sz="2600" b="1" dirty="0"/>
              <a:t> life </a:t>
            </a:r>
            <a:r>
              <a:rPr lang="fr-FR" sz="2600" b="1" dirty="0" err="1"/>
              <a:t>history</a:t>
            </a:r>
            <a:r>
              <a:rPr lang="fr-FR" sz="2600" b="1" dirty="0"/>
              <a:t> </a:t>
            </a:r>
            <a:r>
              <a:rPr lang="fr-FR" sz="2600" dirty="0" err="1"/>
              <a:t>characteristics</a:t>
            </a:r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board</a:t>
            </a:r>
            <a:r>
              <a:rPr lang="fr-FR" sz="2600" dirty="0"/>
              <a:t> </a:t>
            </a:r>
            <a:r>
              <a:rPr lang="fr-FR" sz="2600" dirty="0" err="1"/>
              <a:t>represents</a:t>
            </a:r>
            <a:r>
              <a:rPr lang="fr-FR" sz="2600" dirty="0"/>
              <a:t> the </a:t>
            </a:r>
            <a:r>
              <a:rPr lang="fr-FR" sz="2600" b="1" dirty="0" err="1"/>
              <a:t>edge</a:t>
            </a:r>
            <a:r>
              <a:rPr lang="fr-FR" sz="2600" b="1" dirty="0"/>
              <a:t> of a </a:t>
            </a:r>
            <a:r>
              <a:rPr lang="fr-FR" sz="2600" b="1" dirty="0" err="1"/>
              <a:t>lake</a:t>
            </a:r>
            <a:r>
              <a:rPr lang="fr-FR" sz="2600" b="1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/>
              <a:t>plants, </a:t>
            </a:r>
            <a:r>
              <a:rPr lang="fr-FR" sz="2600" b="1" dirty="0" err="1"/>
              <a:t>crustaceans</a:t>
            </a:r>
            <a:r>
              <a:rPr lang="fr-FR" sz="2600" b="1" dirty="0"/>
              <a:t>, and </a:t>
            </a:r>
            <a:r>
              <a:rPr lang="fr-FR" sz="2600" b="1" dirty="0" err="1"/>
              <a:t>mollusks</a:t>
            </a:r>
            <a:endParaRPr lang="fr-FR" sz="2600" b="1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choses a </a:t>
            </a:r>
            <a:r>
              <a:rPr lang="fr-FR" sz="2600" dirty="0" err="1"/>
              <a:t>fish</a:t>
            </a:r>
            <a:r>
              <a:rPr lang="fr-FR" sz="2600" dirty="0"/>
              <a:t> </a:t>
            </a:r>
            <a:r>
              <a:rPr lang="fr-FR" sz="2600" dirty="0" err="1"/>
              <a:t>species</a:t>
            </a:r>
            <a:r>
              <a:rPr lang="fr-FR" sz="2600" dirty="0"/>
              <a:t> and </a:t>
            </a:r>
            <a:r>
              <a:rPr lang="fr-FR" sz="2600" dirty="0" err="1"/>
              <a:t>starts</a:t>
            </a:r>
            <a:r>
              <a:rPr lang="fr-FR" sz="2600" dirty="0"/>
              <a:t>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2 </a:t>
            </a:r>
            <a:r>
              <a:rPr lang="fr-FR" sz="2600" dirty="0" err="1"/>
              <a:t>token</a:t>
            </a:r>
            <a:r>
              <a:rPr lang="fr-FR" sz="2600" dirty="0"/>
              <a:t> (male +</a:t>
            </a:r>
            <a:r>
              <a:rPr lang="fr-FR" sz="2600" dirty="0" err="1"/>
              <a:t>female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players</a:t>
            </a:r>
            <a:r>
              <a:rPr lang="fr-FR" sz="2600" dirty="0"/>
              <a:t> </a:t>
            </a:r>
            <a:r>
              <a:rPr lang="fr-FR" sz="2600" b="1" dirty="0"/>
              <a:t>use </a:t>
            </a:r>
            <a:r>
              <a:rPr lang="fr-FR" sz="2600" b="1" dirty="0" err="1"/>
              <a:t>dices</a:t>
            </a:r>
            <a:r>
              <a:rPr lang="fr-FR" sz="2600" dirty="0"/>
              <a:t> to </a:t>
            </a:r>
            <a:r>
              <a:rPr lang="fr-FR" sz="2600" b="1" dirty="0"/>
              <a:t>move the </a:t>
            </a:r>
            <a:r>
              <a:rPr lang="fr-FR" sz="2600" b="1" dirty="0" err="1"/>
              <a:t>tokens</a:t>
            </a:r>
            <a:r>
              <a:rPr lang="fr-FR" sz="2600" b="1" dirty="0"/>
              <a:t> </a:t>
            </a:r>
            <a:r>
              <a:rPr lang="fr-FR" sz="2600" dirty="0"/>
              <a:t>on the </a:t>
            </a:r>
            <a:r>
              <a:rPr lang="fr-FR" sz="2600" dirty="0" err="1"/>
              <a:t>board</a:t>
            </a:r>
            <a:r>
              <a:rPr lang="fr-FR" sz="2600" dirty="0"/>
              <a:t> and to </a:t>
            </a:r>
            <a:r>
              <a:rPr lang="fr-FR" sz="2600" b="1" dirty="0" err="1"/>
              <a:t>find</a:t>
            </a:r>
            <a:r>
              <a:rPr lang="fr-FR" sz="2600" b="1" dirty="0"/>
              <a:t> ressources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Each</a:t>
            </a:r>
            <a:r>
              <a:rPr lang="fr-FR" sz="2600" dirty="0"/>
              <a:t> ressource </a:t>
            </a:r>
            <a:r>
              <a:rPr lang="fr-FR" sz="2600" dirty="0" err="1"/>
              <a:t>provides</a:t>
            </a:r>
            <a:r>
              <a:rPr lang="fr-FR" sz="2600" dirty="0"/>
              <a:t> the </a:t>
            </a:r>
            <a:r>
              <a:rPr lang="fr-FR" sz="2600" dirty="0" err="1"/>
              <a:t>fish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a </a:t>
            </a:r>
            <a:r>
              <a:rPr lang="fr-FR" sz="2600" b="1" dirty="0" err="1"/>
              <a:t>given</a:t>
            </a:r>
            <a:r>
              <a:rPr lang="fr-FR" sz="2600" b="1" dirty="0"/>
              <a:t> </a:t>
            </a:r>
            <a:r>
              <a:rPr lang="fr-FR" sz="2600" b="1" dirty="0" err="1"/>
              <a:t>amount</a:t>
            </a:r>
            <a:r>
              <a:rPr lang="fr-FR" sz="2600" b="1" dirty="0"/>
              <a:t> of </a:t>
            </a:r>
            <a:r>
              <a:rPr lang="fr-FR" sz="2600" b="1" dirty="0" err="1"/>
              <a:t>energy</a:t>
            </a:r>
            <a:r>
              <a:rPr lang="fr-FR" sz="2600" b="1" dirty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he</a:t>
            </a:r>
            <a:r>
              <a:rPr lang="fr-FR" sz="2600" dirty="0"/>
              <a:t> </a:t>
            </a:r>
            <a:r>
              <a:rPr lang="fr-FR" sz="2600" dirty="0" err="1"/>
              <a:t>accumulates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This </a:t>
            </a:r>
            <a:r>
              <a:rPr lang="fr-FR" sz="2600" dirty="0" err="1"/>
              <a:t>energy</a:t>
            </a:r>
            <a:r>
              <a:rPr lang="fr-FR" sz="2600" dirty="0"/>
              <a:t>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further</a:t>
            </a:r>
            <a:r>
              <a:rPr lang="fr-FR" sz="2600" dirty="0"/>
              <a:t> </a:t>
            </a:r>
            <a:r>
              <a:rPr lang="fr-FR" sz="2600" b="1" dirty="0" err="1"/>
              <a:t>be</a:t>
            </a:r>
            <a:r>
              <a:rPr lang="fr-FR" sz="2600" b="1" dirty="0"/>
              <a:t> </a:t>
            </a:r>
            <a:r>
              <a:rPr lang="fr-FR" sz="2600" b="1" dirty="0" err="1"/>
              <a:t>used</a:t>
            </a:r>
            <a:r>
              <a:rPr lang="fr-FR" sz="2600" b="1" dirty="0"/>
              <a:t> to </a:t>
            </a:r>
            <a:r>
              <a:rPr lang="fr-FR" sz="2600" b="1" dirty="0" err="1"/>
              <a:t>reproduce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adult</a:t>
            </a:r>
            <a:r>
              <a:rPr lang="fr-FR" sz="2600" dirty="0"/>
              <a:t> </a:t>
            </a:r>
            <a:r>
              <a:rPr lang="fr-FR" sz="2600" dirty="0" err="1"/>
              <a:t>fish</a:t>
            </a:r>
            <a:r>
              <a:rPr lang="fr-FR" sz="2600" dirty="0"/>
              <a:t>), to </a:t>
            </a:r>
            <a:r>
              <a:rPr lang="fr-FR" sz="2600" b="1" dirty="0" err="1"/>
              <a:t>grow</a:t>
            </a:r>
            <a:r>
              <a:rPr lang="fr-FR" sz="2600" dirty="0"/>
              <a:t> (</a:t>
            </a:r>
            <a:r>
              <a:rPr lang="fr-FR" sz="2600" dirty="0" err="1"/>
              <a:t>juvenile</a:t>
            </a:r>
            <a:r>
              <a:rPr lang="fr-FR" sz="2600" dirty="0"/>
              <a:t>) or to </a:t>
            </a:r>
            <a:r>
              <a:rPr lang="fr-FR" sz="2600" b="1" dirty="0" err="1"/>
              <a:t>attack</a:t>
            </a:r>
            <a:r>
              <a:rPr lang="fr-FR" sz="2600" dirty="0"/>
              <a:t> a </a:t>
            </a:r>
            <a:r>
              <a:rPr lang="fr-FR" sz="2600" dirty="0" err="1"/>
              <a:t>prey</a:t>
            </a:r>
            <a:r>
              <a:rPr lang="fr-FR" sz="2600" dirty="0"/>
              <a:t> (</a:t>
            </a:r>
            <a:r>
              <a:rPr lang="fr-FR" sz="2600" dirty="0" err="1"/>
              <a:t>predator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Each</a:t>
            </a:r>
            <a:r>
              <a:rPr lang="fr-FR" sz="2600" dirty="0"/>
              <a:t> </a:t>
            </a:r>
            <a:r>
              <a:rPr lang="fr-FR" sz="2600" dirty="0" err="1"/>
              <a:t>turn</a:t>
            </a:r>
            <a:r>
              <a:rPr lang="fr-FR" sz="2600" dirty="0"/>
              <a:t>, 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takes</a:t>
            </a:r>
            <a:r>
              <a:rPr lang="fr-FR" sz="2600" dirty="0"/>
              <a:t> </a:t>
            </a:r>
            <a:r>
              <a:rPr lang="fr-FR" sz="2600" b="1" dirty="0"/>
              <a:t>a </a:t>
            </a:r>
            <a:r>
              <a:rPr lang="fr-FR" sz="2600" b="1" dirty="0" err="1"/>
              <a:t>card</a:t>
            </a:r>
            <a:r>
              <a:rPr lang="fr-FR" sz="2600" b="1" dirty="0"/>
              <a:t> « chance » </a:t>
            </a:r>
            <a:r>
              <a:rPr lang="fr-FR" sz="2600" dirty="0" err="1"/>
              <a:t>representing</a:t>
            </a:r>
            <a:r>
              <a:rPr lang="fr-FR" sz="2600" dirty="0"/>
              <a:t> the </a:t>
            </a:r>
            <a:r>
              <a:rPr lang="fr-FR" sz="2600" b="1" dirty="0" err="1"/>
              <a:t>events</a:t>
            </a:r>
            <a:r>
              <a:rPr lang="fr-FR" sz="2600" b="1" dirty="0"/>
              <a:t> </a:t>
            </a:r>
            <a:r>
              <a:rPr lang="fr-FR" sz="2600" b="1" dirty="0" err="1"/>
              <a:t>impacting</a:t>
            </a:r>
            <a:r>
              <a:rPr lang="fr-FR" sz="2600" b="1" dirty="0"/>
              <a:t> the </a:t>
            </a:r>
            <a:r>
              <a:rPr lang="fr-FR" sz="2600" b="1" dirty="0" err="1"/>
              <a:t>lake</a:t>
            </a:r>
            <a:endParaRPr lang="fr-FR" sz="2600" b="1" dirty="0"/>
          </a:p>
          <a:p>
            <a:endParaRPr lang="fr-FR" sz="1500" dirty="0"/>
          </a:p>
          <a:p>
            <a:pPr marL="1443038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Ecological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characteristics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of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each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player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600" dirty="0"/>
          </a:p>
        </p:txBody>
      </p:sp>
      <p:pic>
        <p:nvPicPr>
          <p:cNvPr id="54" name="Image 53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503887" y="25833498"/>
            <a:ext cx="1346374" cy="869542"/>
          </a:xfrm>
          <a:prstGeom prst="rect">
            <a:avLst/>
          </a:prstGeom>
        </p:spPr>
      </p:pic>
      <p:pic>
        <p:nvPicPr>
          <p:cNvPr id="55" name="Image 54" descr="gardonn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06939" y="26568617"/>
            <a:ext cx="1316218" cy="577011"/>
          </a:xfrm>
          <a:prstGeom prst="rect">
            <a:avLst/>
          </a:prstGeom>
        </p:spPr>
      </p:pic>
      <p:pic>
        <p:nvPicPr>
          <p:cNvPr id="57" name="Image 56" descr="perche-soleil femelle essai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6346643" y="26048126"/>
            <a:ext cx="2505717" cy="1563052"/>
          </a:xfrm>
          <a:prstGeom prst="rect">
            <a:avLst/>
          </a:prstGeom>
        </p:spPr>
      </p:pic>
      <p:pic>
        <p:nvPicPr>
          <p:cNvPr id="58" name="Image 57" descr="flirt gardon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H="1">
            <a:off x="897076" y="32051688"/>
            <a:ext cx="2469981" cy="2057449"/>
          </a:xfrm>
          <a:prstGeom prst="rect">
            <a:avLst/>
          </a:prstGeom>
        </p:spPr>
      </p:pic>
      <p:pic>
        <p:nvPicPr>
          <p:cNvPr id="70" name="Image 69" descr="plantes_aquatiques_B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506" t="35567" r="39997" b="15762"/>
          <a:stretch>
            <a:fillRect/>
          </a:stretch>
        </p:blipFill>
        <p:spPr>
          <a:xfrm>
            <a:off x="1321658" y="29413401"/>
            <a:ext cx="1416830" cy="873909"/>
          </a:xfrm>
          <a:prstGeom prst="rect">
            <a:avLst/>
          </a:prstGeom>
        </p:spPr>
      </p:pic>
      <p:pic>
        <p:nvPicPr>
          <p:cNvPr id="78" name="Image 77" descr="fond_étang_A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5645899" y="33848418"/>
            <a:ext cx="2000133" cy="686892"/>
          </a:xfrm>
          <a:prstGeom prst="rect">
            <a:avLst/>
          </a:prstGeom>
        </p:spPr>
      </p:pic>
      <p:pic>
        <p:nvPicPr>
          <p:cNvPr id="82" name="Image 81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188756" y="25988412"/>
            <a:ext cx="1500070" cy="968805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3558615" y="28075682"/>
            <a:ext cx="1905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RESSOURCES</a:t>
            </a:r>
          </a:p>
        </p:txBody>
      </p:sp>
      <p:sp>
        <p:nvSpPr>
          <p:cNvPr id="89" name="ZoneTexte 88"/>
          <p:cNvSpPr txBox="1"/>
          <p:nvPr/>
        </p:nvSpPr>
        <p:spPr>
          <a:xfrm>
            <a:off x="3141923" y="31671309"/>
            <a:ext cx="241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REPRODUCTION </a:t>
            </a:r>
          </a:p>
        </p:txBody>
      </p:sp>
      <p:pic>
        <p:nvPicPr>
          <p:cNvPr id="92" name="Image 91" descr="gardonn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98671" y="26818838"/>
            <a:ext cx="1371064" cy="601055"/>
          </a:xfrm>
          <a:prstGeom prst="rect">
            <a:avLst/>
          </a:prstGeom>
        </p:spPr>
      </p:pic>
      <p:pic>
        <p:nvPicPr>
          <p:cNvPr id="81" name="Image 80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64237" y="26218931"/>
            <a:ext cx="1500070" cy="968805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1463466" y="27596950"/>
            <a:ext cx="2088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The </a:t>
            </a:r>
            <a:r>
              <a:rPr lang="fr-FR" sz="2200" dirty="0" err="1"/>
              <a:t>roach</a:t>
            </a:r>
            <a:r>
              <a:rPr lang="fr-FR" sz="2200" dirty="0"/>
              <a:t> 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5735988" y="27538065"/>
            <a:ext cx="2287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200" dirty="0"/>
              <a:t>The </a:t>
            </a:r>
            <a:r>
              <a:rPr lang="fr-FR" sz="2200" dirty="0" err="1"/>
              <a:t>pumpkinseed</a:t>
            </a:r>
            <a:r>
              <a:rPr lang="fr-FR" sz="2200" dirty="0"/>
              <a:t> </a:t>
            </a:r>
          </a:p>
        </p:txBody>
      </p:sp>
      <p:pic>
        <p:nvPicPr>
          <p:cNvPr id="56" name="Image 55" descr="perche soleil mâle essai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4990554" y="25648567"/>
            <a:ext cx="2343893" cy="1462108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805955" y="30352902"/>
            <a:ext cx="3204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Crustaceans</a:t>
            </a:r>
            <a:r>
              <a:rPr lang="fr-FR" sz="2200" dirty="0"/>
              <a:t> and </a:t>
            </a:r>
            <a:r>
              <a:rPr lang="fr-FR" sz="2200" dirty="0" err="1"/>
              <a:t>mollusks</a:t>
            </a:r>
            <a:endParaRPr lang="fr-FR" sz="2200" dirty="0"/>
          </a:p>
        </p:txBody>
      </p:sp>
      <p:sp>
        <p:nvSpPr>
          <p:cNvPr id="96" name="ZoneTexte 95"/>
          <p:cNvSpPr txBox="1"/>
          <p:nvPr/>
        </p:nvSpPr>
        <p:spPr>
          <a:xfrm>
            <a:off x="1109067" y="34577679"/>
            <a:ext cx="3285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The </a:t>
            </a:r>
            <a:r>
              <a:rPr lang="fr-FR" sz="2200" dirty="0" err="1"/>
              <a:t>eggs</a:t>
            </a:r>
            <a:r>
              <a:rPr lang="fr-FR" sz="2200" dirty="0"/>
              <a:t> stick to the plants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5121573" y="34532365"/>
            <a:ext cx="330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The </a:t>
            </a:r>
            <a:r>
              <a:rPr lang="fr-FR" sz="2200" dirty="0" err="1"/>
              <a:t>eggs</a:t>
            </a:r>
            <a:r>
              <a:rPr lang="fr-FR" sz="2200" dirty="0"/>
              <a:t> are </a:t>
            </a:r>
            <a:r>
              <a:rPr lang="fr-FR" sz="2200" dirty="0" err="1"/>
              <a:t>layed</a:t>
            </a:r>
            <a:r>
              <a:rPr lang="fr-FR" sz="2200" dirty="0"/>
              <a:t> in a </a:t>
            </a:r>
            <a:r>
              <a:rPr lang="fr-FR" sz="2200" dirty="0" err="1"/>
              <a:t>nest</a:t>
            </a:r>
            <a:r>
              <a:rPr lang="fr-FR" sz="2200" dirty="0"/>
              <a:t> </a:t>
            </a:r>
            <a:r>
              <a:rPr lang="fr-FR" sz="2200" dirty="0" err="1"/>
              <a:t>done</a:t>
            </a:r>
            <a:r>
              <a:rPr lang="fr-FR" sz="2200" dirty="0"/>
              <a:t> by the male 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4961415" y="30340566"/>
            <a:ext cx="412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Roach</a:t>
            </a:r>
            <a:r>
              <a:rPr lang="fr-FR" sz="2200" dirty="0"/>
              <a:t> </a:t>
            </a:r>
            <a:r>
              <a:rPr lang="fr-FR" sz="2200" dirty="0" err="1"/>
              <a:t>juveniles</a:t>
            </a:r>
            <a:r>
              <a:rPr lang="fr-FR" sz="2200" dirty="0"/>
              <a:t> and </a:t>
            </a:r>
            <a:r>
              <a:rPr lang="fr-FR" sz="2200" dirty="0" err="1"/>
              <a:t>crustaceans</a:t>
            </a:r>
            <a:endParaRPr lang="fr-FR" sz="2200" dirty="0"/>
          </a:p>
        </p:txBody>
      </p:sp>
      <p:sp>
        <p:nvSpPr>
          <p:cNvPr id="99" name="ZoneTexte 98"/>
          <p:cNvSpPr txBox="1"/>
          <p:nvPr/>
        </p:nvSpPr>
        <p:spPr>
          <a:xfrm>
            <a:off x="815047" y="36805213"/>
            <a:ext cx="1310545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 err="1"/>
              <a:t>Demonstration</a:t>
            </a:r>
            <a:r>
              <a:rPr lang="fr-FR" sz="2600" dirty="0"/>
              <a:t> of the </a:t>
            </a:r>
            <a:r>
              <a:rPr lang="fr-FR" sz="2600" b="1" dirty="0"/>
              <a:t>proof-of-concept</a:t>
            </a:r>
            <a:r>
              <a:rPr lang="fr-FR" sz="2600" dirty="0"/>
              <a:t>: the </a:t>
            </a:r>
            <a:r>
              <a:rPr lang="fr-FR" sz="2600" b="1" dirty="0"/>
              <a:t>prototypes are </a:t>
            </a:r>
            <a:r>
              <a:rPr lang="fr-FR" sz="2600" b="1" dirty="0" err="1"/>
              <a:t>available</a:t>
            </a:r>
            <a:r>
              <a:rPr lang="fr-FR" sz="2600" b="1" dirty="0"/>
              <a:t> for </a:t>
            </a:r>
            <a:r>
              <a:rPr lang="fr-FR" sz="2600" b="1" dirty="0" err="1"/>
              <a:t>testing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 err="1"/>
              <a:t>Both</a:t>
            </a:r>
            <a:r>
              <a:rPr lang="fr-FR" sz="2600" dirty="0"/>
              <a:t> </a:t>
            </a:r>
            <a:r>
              <a:rPr lang="fr-FR" sz="2600" dirty="0" err="1"/>
              <a:t>game</a:t>
            </a:r>
            <a:r>
              <a:rPr lang="fr-FR" sz="2600" dirty="0"/>
              <a:t> are </a:t>
            </a:r>
            <a:r>
              <a:rPr lang="fr-FR" sz="2600" b="1" dirty="0" err="1"/>
              <a:t>complementary</a:t>
            </a:r>
            <a:r>
              <a:rPr lang="fr-FR" sz="2600" dirty="0"/>
              <a:t> as </a:t>
            </a:r>
            <a:r>
              <a:rPr lang="fr-FR" sz="2600" dirty="0" err="1"/>
              <a:t>they</a:t>
            </a:r>
            <a:r>
              <a:rPr lang="fr-FR" sz="2600" dirty="0"/>
              <a:t> </a:t>
            </a:r>
            <a:r>
              <a:rPr lang="fr-FR" sz="2600" dirty="0" err="1"/>
              <a:t>integrate</a:t>
            </a:r>
            <a:r>
              <a:rPr lang="fr-FR" sz="2600" dirty="0"/>
              <a:t> </a:t>
            </a:r>
            <a:r>
              <a:rPr lang="fr-FR" sz="2600" dirty="0" err="1"/>
              <a:t>different</a:t>
            </a:r>
            <a:r>
              <a:rPr lang="fr-FR" sz="2600" dirty="0"/>
              <a:t> time </a:t>
            </a:r>
            <a:r>
              <a:rPr lang="fr-FR" sz="2600" dirty="0" err="1"/>
              <a:t>scales</a:t>
            </a:r>
            <a:r>
              <a:rPr lang="fr-FR" sz="2600" dirty="0"/>
              <a:t>  and </a:t>
            </a:r>
            <a:r>
              <a:rPr lang="fr-FR" sz="2600" dirty="0" err="1"/>
              <a:t>illustrate</a:t>
            </a:r>
            <a:r>
              <a:rPr lang="fr-FR" sz="2600" dirty="0"/>
              <a:t> diverse basic concepts of </a:t>
            </a:r>
            <a:r>
              <a:rPr lang="fr-FR" sz="2600" dirty="0" err="1"/>
              <a:t>aquatic</a:t>
            </a:r>
            <a:r>
              <a:rPr lang="fr-FR" sz="2600" dirty="0"/>
              <a:t> </a:t>
            </a:r>
            <a:r>
              <a:rPr lang="fr-FR" sz="2600" dirty="0" err="1"/>
              <a:t>ecology</a:t>
            </a:r>
            <a:r>
              <a:rPr lang="fr-FR" sz="2600" dirty="0"/>
              <a:t> </a:t>
            </a:r>
          </a:p>
          <a:p>
            <a:endParaRPr lang="fr-FR" sz="15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b="1" dirty="0"/>
              <a:t>No </a:t>
            </a:r>
            <a:r>
              <a:rPr lang="fr-FR" sz="2600" b="1" dirty="0" err="1"/>
              <a:t>knowledge</a:t>
            </a:r>
            <a:r>
              <a:rPr lang="fr-FR" sz="2600" b="1" dirty="0"/>
              <a:t> in </a:t>
            </a:r>
            <a:r>
              <a:rPr lang="fr-FR" sz="2600" b="1" dirty="0" err="1"/>
              <a:t>aquatic</a:t>
            </a:r>
            <a:r>
              <a:rPr lang="fr-FR" sz="2600" b="1" dirty="0"/>
              <a:t> </a:t>
            </a:r>
            <a:r>
              <a:rPr lang="fr-FR" sz="2600" b="1" dirty="0" err="1"/>
              <a:t>ecology</a:t>
            </a:r>
            <a:r>
              <a:rPr lang="fr-FR" sz="2600" b="1" dirty="0"/>
              <a:t> </a:t>
            </a:r>
            <a:r>
              <a:rPr lang="fr-FR" sz="2600" b="1" dirty="0" err="1"/>
              <a:t>is</a:t>
            </a:r>
            <a:r>
              <a:rPr lang="fr-FR" sz="2600" b="1" dirty="0"/>
              <a:t> </a:t>
            </a:r>
            <a:r>
              <a:rPr lang="fr-FR" sz="2600" b="1" dirty="0" err="1"/>
              <a:t>needed</a:t>
            </a:r>
            <a:r>
              <a:rPr lang="fr-FR" sz="2600" b="1" dirty="0"/>
              <a:t> to </a:t>
            </a:r>
            <a:r>
              <a:rPr lang="fr-FR" sz="2600" b="1" dirty="0" err="1"/>
              <a:t>play</a:t>
            </a:r>
            <a:r>
              <a:rPr lang="fr-FR" sz="2600" b="1" dirty="0"/>
              <a:t> </a:t>
            </a:r>
            <a:r>
              <a:rPr lang="fr-FR" sz="2600" b="1" dirty="0" err="1"/>
              <a:t>both</a:t>
            </a:r>
            <a:r>
              <a:rPr lang="fr-FR" sz="2600" b="1" dirty="0"/>
              <a:t> </a:t>
            </a:r>
            <a:r>
              <a:rPr lang="fr-FR" sz="2600" b="1" dirty="0" err="1"/>
              <a:t>games</a:t>
            </a:r>
            <a:r>
              <a:rPr lang="fr-FR" sz="2600" dirty="0"/>
              <a:t>: </a:t>
            </a:r>
            <a:r>
              <a:rPr lang="fr-FR" sz="2600" dirty="0" err="1"/>
              <a:t>wide</a:t>
            </a:r>
            <a:r>
              <a:rPr lang="fr-FR" sz="2600" dirty="0"/>
              <a:t> </a:t>
            </a:r>
            <a:r>
              <a:rPr lang="fr-FR" sz="2600" dirty="0" err="1"/>
              <a:t>possibilities</a:t>
            </a:r>
            <a:r>
              <a:rPr lang="fr-FR" sz="2600" dirty="0"/>
              <a:t> in </a:t>
            </a:r>
            <a:r>
              <a:rPr lang="fr-FR" sz="2600" dirty="0" err="1"/>
              <a:t>targeted</a:t>
            </a:r>
            <a:r>
              <a:rPr lang="fr-FR" sz="2600" dirty="0"/>
              <a:t> audiences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/>
              <a:t>The </a:t>
            </a:r>
            <a:r>
              <a:rPr lang="fr-FR" sz="2600" dirty="0" err="1"/>
              <a:t>methodology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b="1" dirty="0"/>
              <a:t>flexible</a:t>
            </a:r>
            <a:r>
              <a:rPr lang="fr-FR" sz="2600" dirty="0"/>
              <a:t> and </a:t>
            </a:r>
            <a:r>
              <a:rPr lang="fr-FR" sz="2600" b="1" dirty="0"/>
              <a:t>adaptable</a:t>
            </a:r>
            <a:r>
              <a:rPr lang="fr-FR" sz="2600" dirty="0"/>
              <a:t>:</a:t>
            </a:r>
          </a:p>
          <a:p>
            <a:endParaRPr lang="fr-FR" sz="1500" dirty="0"/>
          </a:p>
          <a:p>
            <a:pPr marL="1169988" indent="-457200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On-</a:t>
            </a:r>
            <a:r>
              <a:rPr lang="fr-FR" sz="2600" b="1" dirty="0" err="1">
                <a:sym typeface="Wingdings" panose="05000000000000000000" pitchFamily="2" charset="2"/>
              </a:rPr>
              <a:t>going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development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of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endParaRPr lang="fr-FR" sz="1500" dirty="0">
              <a:sym typeface="Wingdings" panose="05000000000000000000" pitchFamily="2" charset="2"/>
            </a:endParaRPr>
          </a:p>
          <a:p>
            <a:pPr marL="1169988" indent="-457200">
              <a:buFont typeface="Wingdings" panose="05000000000000000000" pitchFamily="2" charset="2"/>
              <a:buChar char="Ø"/>
            </a:pPr>
            <a:r>
              <a:rPr lang="fr-FR" sz="2600" b="1" dirty="0" err="1">
                <a:sym typeface="Wingdings" panose="05000000000000000000" pitchFamily="2" charset="2"/>
              </a:rPr>
              <a:t>Refinements</a:t>
            </a:r>
            <a:r>
              <a:rPr lang="fr-FR" sz="2600" dirty="0">
                <a:sym typeface="Wingdings" panose="05000000000000000000" pitchFamily="2" charset="2"/>
              </a:rPr>
              <a:t> and changes are </a:t>
            </a:r>
            <a:r>
              <a:rPr lang="fr-FR" sz="2600" b="1" dirty="0" err="1">
                <a:sym typeface="Wingdings" panose="05000000000000000000" pitchFamily="2" charset="2"/>
              </a:rPr>
              <a:t>easy</a:t>
            </a:r>
            <a:r>
              <a:rPr lang="fr-FR" sz="2600" b="1" dirty="0">
                <a:sym typeface="Wingdings" panose="05000000000000000000" pitchFamily="2" charset="2"/>
              </a:rPr>
              <a:t> to </a:t>
            </a:r>
            <a:r>
              <a:rPr lang="fr-FR" sz="2600" b="1" dirty="0" err="1">
                <a:sym typeface="Wingdings" panose="05000000000000000000" pitchFamily="2" charset="2"/>
              </a:rPr>
              <a:t>integrate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in new versions of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r>
              <a:rPr lang="fr-FR" sz="2600" dirty="0"/>
              <a:t> </a:t>
            </a:r>
          </a:p>
          <a:p>
            <a:endParaRPr lang="fr-FR" sz="26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15067979" y="36525942"/>
            <a:ext cx="14789327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accent2">
                    <a:lumMod val="75000"/>
                  </a:schemeClr>
                </a:solidFill>
              </a:rPr>
              <a:t>Short </a:t>
            </a:r>
            <a:r>
              <a:rPr lang="fr-FR" sz="2600" b="1" dirty="0" err="1">
                <a:solidFill>
                  <a:schemeClr val="accent2">
                    <a:lumMod val="75000"/>
                  </a:schemeClr>
                </a:solidFill>
              </a:rPr>
              <a:t>term</a:t>
            </a:r>
            <a:r>
              <a:rPr lang="fr-FR" sz="2600" b="1" dirty="0">
                <a:solidFill>
                  <a:schemeClr val="accent2">
                    <a:lumMod val="75000"/>
                  </a:schemeClr>
                </a:solidFill>
              </a:rPr>
              <a:t> perspectives:</a:t>
            </a:r>
          </a:p>
          <a:p>
            <a:endParaRPr lang="fr-FR" sz="1500" b="1" dirty="0"/>
          </a:p>
          <a:p>
            <a:pPr marL="722313" indent="-360363">
              <a:buFont typeface="Wingdings" panose="05000000000000000000" pitchFamily="2" charset="2"/>
              <a:buChar char="Ø"/>
            </a:pPr>
            <a:r>
              <a:rPr lang="fr-FR" sz="2600" b="1" dirty="0" err="1"/>
              <a:t>Next</a:t>
            </a:r>
            <a:r>
              <a:rPr lang="fr-FR" sz="2600" b="1" dirty="0"/>
              <a:t> </a:t>
            </a:r>
            <a:r>
              <a:rPr lang="fr-FR" sz="2600" b="1" dirty="0" err="1"/>
              <a:t>step</a:t>
            </a:r>
            <a:r>
              <a:rPr lang="fr-FR" sz="2600" b="1" dirty="0"/>
              <a:t> </a:t>
            </a:r>
            <a:r>
              <a:rPr lang="fr-FR" sz="2600" dirty="0"/>
              <a:t>of the </a:t>
            </a:r>
            <a:r>
              <a:rPr lang="fr-FR" sz="2600" dirty="0" err="1"/>
              <a:t>project</a:t>
            </a:r>
            <a:r>
              <a:rPr lang="fr-FR" sz="2600" dirty="0"/>
              <a:t>: </a:t>
            </a:r>
            <a:r>
              <a:rPr lang="fr-FR" sz="2600" b="1" dirty="0"/>
              <a:t>test the </a:t>
            </a:r>
            <a:r>
              <a:rPr lang="fr-FR" sz="2600" b="1" dirty="0" err="1"/>
              <a:t>games</a:t>
            </a:r>
            <a:r>
              <a:rPr lang="fr-FR" sz="2600" b="1" dirty="0"/>
              <a:t> and </a:t>
            </a:r>
            <a:r>
              <a:rPr lang="fr-FR" sz="2600" b="1" dirty="0" err="1"/>
              <a:t>gather</a:t>
            </a:r>
            <a:r>
              <a:rPr lang="fr-FR" sz="2600" b="1" dirty="0"/>
              <a:t> </a:t>
            </a:r>
            <a:r>
              <a:rPr lang="fr-FR" sz="2600" b="1" dirty="0" err="1"/>
              <a:t>player</a:t>
            </a:r>
            <a:r>
              <a:rPr lang="fr-FR" sz="2600" b="1" dirty="0"/>
              <a:t> feedbacks </a:t>
            </a:r>
            <a:r>
              <a:rPr lang="fr-FR" sz="2600" dirty="0">
                <a:sym typeface="Wingdings" panose="05000000000000000000" pitchFamily="2" charset="2"/>
              </a:rPr>
              <a:t> </a:t>
            </a:r>
            <a:r>
              <a:rPr lang="fr-FR" sz="2600" dirty="0"/>
              <a:t>d</a:t>
            </a:r>
            <a:r>
              <a:rPr lang="fr-FR" sz="2600" dirty="0">
                <a:sym typeface="Wingdings" panose="05000000000000000000" pitchFamily="2" charset="2"/>
              </a:rPr>
              <a:t>o </a:t>
            </a:r>
            <a:r>
              <a:rPr lang="fr-FR" sz="2600" dirty="0" err="1">
                <a:sym typeface="Wingdings" panose="05000000000000000000" pitchFamily="2" charset="2"/>
              </a:rPr>
              <a:t>players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like</a:t>
            </a:r>
            <a:r>
              <a:rPr lang="fr-FR" sz="2600" dirty="0">
                <a:sym typeface="Wingdings" panose="05000000000000000000" pitchFamily="2" charset="2"/>
              </a:rPr>
              <a:t>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r>
              <a:rPr lang="fr-FR" sz="2600" dirty="0">
                <a:sym typeface="Wingdings" panose="05000000000000000000" pitchFamily="2" charset="2"/>
              </a:rPr>
              <a:t>?</a:t>
            </a:r>
          </a:p>
          <a:p>
            <a:pPr marL="361950"/>
            <a:endParaRPr lang="fr-FR" sz="1500" dirty="0">
              <a:sym typeface="Wingdings" panose="05000000000000000000" pitchFamily="2" charset="2"/>
            </a:endParaRPr>
          </a:p>
          <a:p>
            <a:pPr marL="722313" indent="-360363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Identification of </a:t>
            </a:r>
            <a:r>
              <a:rPr lang="fr-FR" sz="2600" b="1" dirty="0" err="1">
                <a:sym typeface="Wingdings" panose="05000000000000000000" pitchFamily="2" charset="2"/>
              </a:rPr>
              <a:t>potential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players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(</a:t>
            </a:r>
            <a:r>
              <a:rPr lang="fr-FR" sz="2600" dirty="0" err="1">
                <a:sym typeface="Wingdings" panose="05000000000000000000" pitchFamily="2" charset="2"/>
              </a:rPr>
              <a:t>children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school</a:t>
            </a:r>
            <a:r>
              <a:rPr lang="fr-FR" sz="2600" dirty="0">
                <a:sym typeface="Wingdings" panose="05000000000000000000" pitchFamily="2" charset="2"/>
              </a:rPr>
              <a:t>/</a:t>
            </a:r>
            <a:r>
              <a:rPr lang="fr-FR" sz="2600" dirty="0" err="1">
                <a:sym typeface="Wingdings" panose="05000000000000000000" pitchFamily="2" charset="2"/>
              </a:rPr>
              <a:t>university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family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adults</a:t>
            </a:r>
            <a:r>
              <a:rPr lang="fr-FR" sz="2600" dirty="0">
                <a:sym typeface="Wingdings" panose="05000000000000000000" pitchFamily="2" charset="2"/>
              </a:rPr>
              <a:t>…) and </a:t>
            </a:r>
            <a:r>
              <a:rPr lang="fr-FR" sz="2600" b="1" dirty="0">
                <a:sym typeface="Wingdings" panose="05000000000000000000" pitchFamily="2" charset="2"/>
              </a:rPr>
              <a:t>adaptation of the </a:t>
            </a:r>
            <a:r>
              <a:rPr lang="fr-FR" sz="2600" b="1" dirty="0" err="1">
                <a:sym typeface="Wingdings" panose="05000000000000000000" pitchFamily="2" charset="2"/>
              </a:rPr>
              <a:t>games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accordingly</a:t>
            </a:r>
            <a:r>
              <a:rPr lang="fr-FR" sz="2600" dirty="0">
                <a:sym typeface="Wingdings" panose="05000000000000000000" pitchFamily="2" charset="2"/>
              </a:rPr>
              <a:t> (</a:t>
            </a:r>
            <a:r>
              <a:rPr lang="fr-FR" sz="2600" dirty="0" err="1">
                <a:sym typeface="Wingdings" panose="05000000000000000000" pitchFamily="2" charset="2"/>
              </a:rPr>
              <a:t>simplication</a:t>
            </a:r>
            <a:r>
              <a:rPr lang="fr-FR" sz="2600" dirty="0">
                <a:sym typeface="Wingdings" panose="05000000000000000000" pitchFamily="2" charset="2"/>
              </a:rPr>
              <a:t>/complexification)</a:t>
            </a:r>
          </a:p>
          <a:p>
            <a:endParaRPr lang="fr-FR" sz="15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fr-FR" sz="2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Long </a:t>
            </a:r>
            <a:r>
              <a:rPr lang="fr-FR" sz="2600" b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term</a:t>
            </a:r>
            <a:r>
              <a:rPr lang="fr-FR" sz="2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perspectives:</a:t>
            </a:r>
          </a:p>
          <a:p>
            <a:pPr marL="890588" indent="-457200">
              <a:buFontTx/>
              <a:buChar char="-"/>
            </a:pPr>
            <a:endParaRPr lang="fr-FR" sz="1500" dirty="0"/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Potential</a:t>
            </a:r>
            <a:r>
              <a:rPr lang="fr-FR" sz="2600" b="1" dirty="0"/>
              <a:t> uses </a:t>
            </a:r>
            <a:r>
              <a:rPr lang="fr-FR" sz="2600" dirty="0"/>
              <a:t>of the </a:t>
            </a:r>
            <a:r>
              <a:rPr lang="fr-FR" sz="2600" dirty="0" err="1"/>
              <a:t>games</a:t>
            </a:r>
            <a:r>
              <a:rPr lang="fr-FR" sz="2600" dirty="0"/>
              <a:t> as </a:t>
            </a:r>
            <a:r>
              <a:rPr lang="fr-FR" sz="2600" b="1" dirty="0" err="1"/>
              <a:t>educational</a:t>
            </a:r>
            <a:r>
              <a:rPr lang="fr-FR" sz="2600" b="1" dirty="0"/>
              <a:t> </a:t>
            </a:r>
            <a:r>
              <a:rPr lang="fr-FR" sz="2600" b="1" dirty="0" err="1"/>
              <a:t>tools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educative</a:t>
            </a:r>
            <a:r>
              <a:rPr lang="fr-FR" sz="2600" dirty="0"/>
              <a:t> support) or </a:t>
            </a:r>
            <a:r>
              <a:rPr lang="fr-FR" sz="2600" b="1" dirty="0"/>
              <a:t>sensibilisation </a:t>
            </a:r>
            <a:r>
              <a:rPr lang="fr-FR" sz="2600" b="1" dirty="0" err="1"/>
              <a:t>tools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e.g</a:t>
            </a:r>
            <a:r>
              <a:rPr lang="fr-FR" sz="2600" dirty="0"/>
              <a:t>. </a:t>
            </a:r>
            <a:r>
              <a:rPr lang="fr-FR" sz="2600" dirty="0" err="1"/>
              <a:t>adapting</a:t>
            </a:r>
            <a:r>
              <a:rPr lang="fr-FR" sz="2600" dirty="0"/>
              <a:t> the </a:t>
            </a:r>
            <a:r>
              <a:rPr lang="fr-FR" sz="2600" dirty="0" err="1"/>
              <a:t>species</a:t>
            </a:r>
            <a:r>
              <a:rPr lang="fr-FR" sz="2600" dirty="0"/>
              <a:t> and perturbations)</a:t>
            </a:r>
          </a:p>
          <a:p>
            <a:pPr marL="890588" indent="-457200"/>
            <a:endParaRPr lang="fr-FR" sz="1500" dirty="0"/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Funding</a:t>
            </a:r>
            <a:r>
              <a:rPr lang="fr-FR" sz="2600" dirty="0"/>
              <a:t> and </a:t>
            </a:r>
            <a:r>
              <a:rPr lang="fr-FR" sz="2600" b="1" dirty="0"/>
              <a:t>diffusion</a:t>
            </a:r>
            <a:r>
              <a:rPr lang="fr-FR" sz="2600" dirty="0"/>
              <a:t> of the </a:t>
            </a:r>
            <a:r>
              <a:rPr lang="fr-FR" sz="2600" b="1" dirty="0" err="1"/>
              <a:t>b</a:t>
            </a:r>
            <a:r>
              <a:rPr lang="fr-FR" sz="2600" b="1" dirty="0" err="1">
                <a:sym typeface="Wingdings" panose="05000000000000000000" pitchFamily="2" charset="2"/>
              </a:rPr>
              <a:t>oard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through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crowdfunding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plateforms</a:t>
            </a:r>
            <a:r>
              <a:rPr lang="fr-FR" sz="2600" b="1" dirty="0">
                <a:sym typeface="Wingdings" panose="05000000000000000000" pitchFamily="2" charset="2"/>
              </a:rPr>
              <a:t> and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b="1" dirty="0">
                <a:sym typeface="Wingdings" panose="05000000000000000000" pitchFamily="2" charset="2"/>
              </a:rPr>
              <a:t> festivals</a:t>
            </a:r>
          </a:p>
          <a:p>
            <a:pPr marL="890588" indent="-457200"/>
            <a:endParaRPr lang="fr-FR" sz="1500" dirty="0">
              <a:sym typeface="Wingdings" panose="05000000000000000000" pitchFamily="2" charset="2"/>
            </a:endParaRPr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Diffusion</a:t>
            </a:r>
            <a:r>
              <a:rPr lang="fr-FR" sz="2600" dirty="0">
                <a:sym typeface="Wingdings" panose="05000000000000000000" pitchFamily="2" charset="2"/>
              </a:rPr>
              <a:t> of the </a:t>
            </a:r>
            <a:r>
              <a:rPr lang="fr-FR" sz="2600" b="1" dirty="0">
                <a:sym typeface="Wingdings" panose="05000000000000000000" pitchFamily="2" charset="2"/>
              </a:rPr>
              <a:t>computer-</a:t>
            </a:r>
            <a:r>
              <a:rPr lang="fr-FR" sz="2600" b="1" dirty="0" err="1">
                <a:sym typeface="Wingdings" panose="05000000000000000000" pitchFamily="2" charset="2"/>
              </a:rPr>
              <a:t>based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dirty="0">
                <a:sym typeface="Wingdings" panose="05000000000000000000" pitchFamily="2" charset="2"/>
              </a:rPr>
              <a:t>: open online </a:t>
            </a:r>
            <a:r>
              <a:rPr lang="fr-FR" sz="2600" dirty="0" err="1">
                <a:sym typeface="Wingdings" panose="05000000000000000000" pitchFamily="2" charset="2"/>
              </a:rPr>
              <a:t>access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through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Netlogoweb</a:t>
            </a:r>
            <a:r>
              <a:rPr lang="fr-FR" sz="2600" dirty="0">
                <a:sym typeface="Wingdings" panose="05000000000000000000" pitchFamily="2" charset="2"/>
              </a:rPr>
              <a:t> and </a:t>
            </a:r>
            <a:r>
              <a:rPr lang="fr-FR" sz="2600" dirty="0" err="1">
                <a:sym typeface="Wingdings" panose="05000000000000000000" pitchFamily="2" charset="2"/>
              </a:rPr>
              <a:t>development</a:t>
            </a:r>
            <a:r>
              <a:rPr lang="fr-FR" sz="2600" dirty="0">
                <a:sym typeface="Wingdings" panose="05000000000000000000" pitchFamily="2" charset="2"/>
              </a:rPr>
              <a:t> of </a:t>
            </a:r>
            <a:r>
              <a:rPr lang="fr-FR" sz="2600" b="1" dirty="0">
                <a:sym typeface="Wingdings" panose="05000000000000000000" pitchFamily="2" charset="2"/>
              </a:rPr>
              <a:t>mobile applications</a:t>
            </a:r>
            <a:endParaRPr lang="fr-FR" sz="2600" b="1" dirty="0"/>
          </a:p>
        </p:txBody>
      </p:sp>
      <p:pic>
        <p:nvPicPr>
          <p:cNvPr id="104" name="Image 103" descr="fond_étang_A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5789339" y="29830017"/>
            <a:ext cx="1484227" cy="509718"/>
          </a:xfrm>
          <a:prstGeom prst="rect">
            <a:avLst/>
          </a:prstGeom>
        </p:spPr>
      </p:pic>
      <p:sp>
        <p:nvSpPr>
          <p:cNvPr id="105" name="ZoneTexte 104"/>
          <p:cNvSpPr txBox="1"/>
          <p:nvPr/>
        </p:nvSpPr>
        <p:spPr>
          <a:xfrm>
            <a:off x="1440524" y="25166028"/>
            <a:ext cx="23049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 PLAYER 1: PREY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568425" y="25076670"/>
            <a:ext cx="435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u="sng" dirty="0">
                <a:latin typeface="+mj-lt"/>
                <a:cs typeface="Aharoni" pitchFamily="2" charset="-79"/>
              </a:rPr>
              <a:t>EXAMPLE OF « CHANCE » CARD</a:t>
            </a:r>
          </a:p>
        </p:txBody>
      </p:sp>
      <p:cxnSp>
        <p:nvCxnSpPr>
          <p:cNvPr id="3" name="Connecteur droit avec flèche 2"/>
          <p:cNvCxnSpPr/>
          <p:nvPr/>
        </p:nvCxnSpPr>
        <p:spPr>
          <a:xfrm flipH="1">
            <a:off x="2408351" y="28140172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flipH="1">
            <a:off x="2400376" y="31322609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arme 11"/>
          <p:cNvSpPr/>
          <p:nvPr/>
        </p:nvSpPr>
        <p:spPr>
          <a:xfrm>
            <a:off x="10387459" y="5418486"/>
            <a:ext cx="8064896" cy="2736304"/>
          </a:xfrm>
          <a:prstGeom prst="teardrop">
            <a:avLst/>
          </a:prstGeom>
          <a:solidFill>
            <a:srgbClr val="F2DCDB">
              <a:alpha val="20000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675491" y="5850534"/>
            <a:ext cx="7645117" cy="17764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3200" b="1" dirty="0">
                <a:solidFill>
                  <a:schemeClr val="accent2">
                    <a:lumMod val="50000"/>
                  </a:schemeClr>
                </a:solidFill>
              </a:rPr>
              <a:t>TO DEVELOP A BOARD GAME AND A COMPUTER-BASED GAME TO EXPLAIN THE BASIC CONCEPTS OF AQUATIC ECOLOGY</a:t>
            </a:r>
          </a:p>
        </p:txBody>
      </p:sp>
      <p:sp>
        <p:nvSpPr>
          <p:cNvPr id="109" name="Rectangle à coins arrondis 108"/>
          <p:cNvSpPr/>
          <p:nvPr/>
        </p:nvSpPr>
        <p:spPr>
          <a:xfrm rot="5400000">
            <a:off x="14322672" y="424454"/>
            <a:ext cx="652279" cy="852270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/>
          <p:cNvSpPr txBox="1"/>
          <p:nvPr/>
        </p:nvSpPr>
        <p:spPr>
          <a:xfrm>
            <a:off x="13518791" y="4409346"/>
            <a:ext cx="24096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OBJECTIVE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15572035" y="13483382"/>
            <a:ext cx="1406353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39875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Context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082675"/>
            <a:endParaRPr lang="fr-FR" sz="1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b="1" dirty="0" err="1"/>
              <a:t>player</a:t>
            </a:r>
            <a:r>
              <a:rPr lang="fr-FR" sz="2600" b="1" dirty="0"/>
              <a:t> </a:t>
            </a:r>
            <a:r>
              <a:rPr lang="fr-FR" sz="2600" b="1" dirty="0" err="1"/>
              <a:t>controls</a:t>
            </a:r>
            <a:r>
              <a:rPr lang="fr-FR" sz="2600" b="1" dirty="0"/>
              <a:t> an </a:t>
            </a:r>
            <a:r>
              <a:rPr lang="fr-FR" sz="2600" b="1" dirty="0" err="1"/>
              <a:t>ecosytem</a:t>
            </a:r>
            <a:r>
              <a:rPr lang="fr-FR" sz="2600" b="1" dirty="0"/>
              <a:t> </a:t>
            </a:r>
            <a:r>
              <a:rPr lang="fr-FR" sz="2600" b="1" dirty="0" err="1"/>
              <a:t>with</a:t>
            </a:r>
            <a:r>
              <a:rPr lang="fr-FR" sz="2600" b="1" dirty="0"/>
              <a:t>  </a:t>
            </a:r>
            <a:r>
              <a:rPr lang="fr-FR" sz="2600" b="1" dirty="0" err="1"/>
              <a:t>preys</a:t>
            </a:r>
            <a:r>
              <a:rPr lang="fr-FR" sz="2600" b="1" dirty="0"/>
              <a:t> </a:t>
            </a:r>
            <a:r>
              <a:rPr lang="fr-FR" sz="2600" dirty="0"/>
              <a:t>(the </a:t>
            </a:r>
            <a:r>
              <a:rPr lang="fr-FR" sz="2600" dirty="0" err="1"/>
              <a:t>roach</a:t>
            </a:r>
            <a:r>
              <a:rPr lang="fr-FR" sz="2600" dirty="0"/>
              <a:t>) </a:t>
            </a:r>
            <a:r>
              <a:rPr lang="fr-FR" sz="2600" b="1" dirty="0"/>
              <a:t>and </a:t>
            </a:r>
            <a:r>
              <a:rPr lang="fr-FR" sz="2600" b="1" dirty="0" err="1"/>
              <a:t>predators</a:t>
            </a:r>
            <a:r>
              <a:rPr lang="fr-FR" sz="2600" b="1" dirty="0"/>
              <a:t> </a:t>
            </a:r>
            <a:r>
              <a:rPr lang="fr-FR" sz="2600" dirty="0"/>
              <a:t>(the </a:t>
            </a:r>
            <a:r>
              <a:rPr lang="fr-FR" sz="2600" dirty="0" err="1"/>
              <a:t>pumpkinseed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b="1" dirty="0"/>
              <a:t>objective </a:t>
            </a:r>
            <a:r>
              <a:rPr lang="fr-FR" sz="2600" dirty="0"/>
              <a:t>of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to </a:t>
            </a:r>
            <a:r>
              <a:rPr lang="fr-FR" sz="2600" b="1" dirty="0" err="1"/>
              <a:t>maintain</a:t>
            </a:r>
            <a:r>
              <a:rPr lang="fr-FR" sz="2600" b="1" dirty="0"/>
              <a:t> the </a:t>
            </a:r>
            <a:r>
              <a:rPr lang="fr-FR" sz="2600" b="1" dirty="0" err="1"/>
              <a:t>stability</a:t>
            </a:r>
            <a:r>
              <a:rPr lang="fr-FR" sz="2600" b="1" dirty="0"/>
              <a:t> of the </a:t>
            </a:r>
            <a:r>
              <a:rPr lang="fr-FR" sz="2600" b="1" dirty="0" err="1"/>
              <a:t>ecosystem</a:t>
            </a:r>
            <a:endParaRPr lang="fr-FR" sz="2600" b="1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Concepts </a:t>
            </a:r>
            <a:r>
              <a:rPr lang="fr-FR" sz="2600" dirty="0" err="1"/>
              <a:t>illustrated</a:t>
            </a:r>
            <a:r>
              <a:rPr lang="fr-FR" sz="2600" dirty="0"/>
              <a:t>: </a:t>
            </a:r>
            <a:r>
              <a:rPr lang="fr-FR" sz="2600" b="1" dirty="0"/>
              <a:t>population </a:t>
            </a:r>
            <a:r>
              <a:rPr lang="fr-FR" sz="2600" b="1" dirty="0" err="1"/>
              <a:t>dynamic</a:t>
            </a:r>
            <a:r>
              <a:rPr lang="fr-FR" sz="2600" b="1" dirty="0"/>
              <a:t> </a:t>
            </a:r>
            <a:r>
              <a:rPr lang="fr-FR" sz="2600" dirty="0"/>
              <a:t>and </a:t>
            </a:r>
            <a:r>
              <a:rPr lang="fr-FR" sz="2600" b="1" dirty="0" err="1"/>
              <a:t>ecosystem</a:t>
            </a:r>
            <a:r>
              <a:rPr lang="fr-FR" sz="2600" b="1" dirty="0"/>
              <a:t> </a:t>
            </a:r>
            <a:r>
              <a:rPr lang="fr-FR" sz="2600" b="1" dirty="0" err="1"/>
              <a:t>resilience</a:t>
            </a:r>
            <a:endParaRPr lang="fr-FR" sz="2600" b="1" dirty="0"/>
          </a:p>
          <a:p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539875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Basis of the computer-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game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endParaRPr lang="fr-FR" sz="1500" dirty="0"/>
          </a:p>
          <a:p>
            <a:endParaRPr lang="fr-FR" sz="2600" dirty="0"/>
          </a:p>
        </p:txBody>
      </p:sp>
      <p:sp>
        <p:nvSpPr>
          <p:cNvPr id="2" name="ZoneTexte 1"/>
          <p:cNvSpPr txBox="1"/>
          <p:nvPr/>
        </p:nvSpPr>
        <p:spPr>
          <a:xfrm>
            <a:off x="15563590" y="25108189"/>
            <a:ext cx="1402706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5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starts</a:t>
            </a:r>
            <a:r>
              <a:rPr lang="fr-FR" sz="2600" dirty="0"/>
              <a:t>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/>
              <a:t>a stable </a:t>
            </a:r>
            <a:r>
              <a:rPr lang="fr-FR" sz="2600" b="1" dirty="0" err="1"/>
              <a:t>ecosystem</a:t>
            </a:r>
            <a:r>
              <a:rPr lang="fr-FR" sz="2600" b="1" dirty="0"/>
              <a:t>: </a:t>
            </a:r>
            <a:r>
              <a:rPr lang="fr-FR" sz="2600" dirty="0"/>
              <a:t>the </a:t>
            </a:r>
            <a:r>
              <a:rPr lang="fr-FR" sz="2600" b="1" dirty="0"/>
              <a:t>initial position </a:t>
            </a:r>
            <a:r>
              <a:rPr lang="fr-FR" sz="2600" dirty="0" err="1"/>
              <a:t>is</a:t>
            </a:r>
            <a:r>
              <a:rPr lang="fr-FR" sz="2600" dirty="0"/>
              <a:t> the </a:t>
            </a:r>
            <a:r>
              <a:rPr lang="fr-FR" sz="2600" b="1" dirty="0" err="1"/>
              <a:t>attractor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button</a:t>
            </a:r>
            <a:r>
              <a:rPr lang="fr-FR" sz="2600" dirty="0"/>
              <a:t> « </a:t>
            </a:r>
            <a:r>
              <a:rPr lang="fr-FR" sz="2600" b="1" dirty="0"/>
              <a:t>one </a:t>
            </a:r>
            <a:r>
              <a:rPr lang="fr-FR" sz="2600" b="1" dirty="0" err="1"/>
              <a:t>turn</a:t>
            </a:r>
            <a:r>
              <a:rPr lang="fr-FR" sz="2600" dirty="0"/>
              <a:t> » </a:t>
            </a:r>
            <a:r>
              <a:rPr lang="fr-FR" sz="2600" dirty="0" err="1"/>
              <a:t>makes</a:t>
            </a:r>
            <a:r>
              <a:rPr lang="fr-FR" sz="2600" dirty="0"/>
              <a:t> the </a:t>
            </a:r>
            <a:r>
              <a:rPr lang="fr-FR" sz="2600" dirty="0" err="1"/>
              <a:t>ecosystem</a:t>
            </a:r>
            <a:r>
              <a:rPr lang="fr-FR" sz="2600" dirty="0"/>
              <a:t> </a:t>
            </a:r>
            <a:r>
              <a:rPr lang="fr-FR" sz="2600" dirty="0" err="1"/>
              <a:t>evolve</a:t>
            </a:r>
            <a:r>
              <a:rPr lang="fr-FR" sz="2600" dirty="0"/>
              <a:t> </a:t>
            </a:r>
            <a:r>
              <a:rPr lang="fr-FR" sz="2600" dirty="0" err="1"/>
              <a:t>during</a:t>
            </a:r>
            <a:r>
              <a:rPr lang="fr-FR" sz="2600" dirty="0"/>
              <a:t> </a:t>
            </a:r>
            <a:r>
              <a:rPr lang="fr-FR" sz="2600" b="1" dirty="0"/>
              <a:t>50 time </a:t>
            </a:r>
            <a:r>
              <a:rPr lang="fr-FR" sz="2600" b="1" dirty="0" err="1"/>
              <a:t>steps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b="1" dirty="0" err="1"/>
              <a:t>sees</a:t>
            </a:r>
            <a:r>
              <a:rPr lang="fr-FR" sz="2600" b="1" dirty="0"/>
              <a:t> the changes </a:t>
            </a:r>
            <a:r>
              <a:rPr lang="fr-FR" sz="2600" dirty="0"/>
              <a:t>in the </a:t>
            </a:r>
            <a:r>
              <a:rPr lang="fr-FR" sz="2600" dirty="0" err="1"/>
              <a:t>fish</a:t>
            </a:r>
            <a:r>
              <a:rPr lang="fr-FR" sz="2600" dirty="0"/>
              <a:t> populations </a:t>
            </a:r>
            <a:r>
              <a:rPr lang="fr-FR" sz="2600" b="1" dirty="0" err="1"/>
              <a:t>simustaneoulsy</a:t>
            </a:r>
            <a:r>
              <a:rPr lang="fr-FR" sz="2600" b="1" dirty="0"/>
              <a:t> on the </a:t>
            </a:r>
            <a:r>
              <a:rPr lang="fr-FR" sz="2600" b="1" dirty="0" err="1"/>
              <a:t>screen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b="1" dirty="0"/>
              <a:t>The </a:t>
            </a:r>
            <a:r>
              <a:rPr lang="fr-FR" sz="2600" b="1" dirty="0" err="1"/>
              <a:t>trajectory</a:t>
            </a:r>
            <a:r>
              <a:rPr lang="fr-FR" sz="2600" b="1" dirty="0"/>
              <a:t> </a:t>
            </a:r>
            <a:r>
              <a:rPr lang="fr-FR" sz="2600" b="1" dirty="0" err="1"/>
              <a:t>can</a:t>
            </a:r>
            <a:r>
              <a:rPr lang="fr-FR" sz="2600" b="1" dirty="0"/>
              <a:t> </a:t>
            </a:r>
            <a:r>
              <a:rPr lang="fr-FR" sz="2600" b="1" dirty="0" err="1"/>
              <a:t>be</a:t>
            </a:r>
            <a:r>
              <a:rPr lang="fr-FR" sz="2600" b="1" dirty="0"/>
              <a:t> </a:t>
            </a:r>
            <a:r>
              <a:rPr lang="fr-FR" sz="2600" b="1" dirty="0" err="1"/>
              <a:t>corrected</a:t>
            </a:r>
            <a:r>
              <a:rPr lang="fr-FR" sz="2600" b="1" dirty="0"/>
              <a:t> </a:t>
            </a:r>
            <a:r>
              <a:rPr lang="fr-FR" sz="2600" b="1" dirty="0" err="1"/>
              <a:t>towards</a:t>
            </a:r>
            <a:r>
              <a:rPr lang="fr-FR" sz="2600" b="1" dirty="0"/>
              <a:t> the </a:t>
            </a:r>
            <a:r>
              <a:rPr lang="fr-FR" sz="2600" b="1" dirty="0" err="1"/>
              <a:t>attractor</a:t>
            </a:r>
            <a:r>
              <a:rPr lang="fr-FR" sz="2600" b="1" dirty="0"/>
              <a:t> in the phase </a:t>
            </a:r>
            <a:r>
              <a:rPr lang="fr-FR" sz="2600" b="1" dirty="0" err="1"/>
              <a:t>space</a:t>
            </a:r>
            <a:r>
              <a:rPr lang="fr-FR" sz="2600" b="1" dirty="0"/>
              <a:t> </a:t>
            </a:r>
            <a:r>
              <a:rPr lang="fr-FR" sz="2600" dirty="0"/>
              <a:t>by </a:t>
            </a:r>
            <a:r>
              <a:rPr lang="fr-FR" sz="2600" b="1" dirty="0" err="1"/>
              <a:t>changing</a:t>
            </a:r>
            <a:r>
              <a:rPr lang="fr-FR" sz="2600" b="1" dirty="0"/>
              <a:t> the </a:t>
            </a:r>
            <a:r>
              <a:rPr lang="fr-FR" sz="2600" b="1" dirty="0" err="1"/>
              <a:t>parameters</a:t>
            </a:r>
            <a:r>
              <a:rPr lang="fr-FR" sz="2600" b="1" dirty="0"/>
              <a:t> of the model </a:t>
            </a:r>
            <a:r>
              <a:rPr lang="fr-FR" sz="2600" dirty="0"/>
              <a:t>(</a:t>
            </a:r>
            <a:r>
              <a:rPr lang="fr-FR" sz="2600" dirty="0" err="1"/>
              <a:t>predator</a:t>
            </a:r>
            <a:r>
              <a:rPr lang="fr-FR" sz="2600" dirty="0"/>
              <a:t> </a:t>
            </a:r>
            <a:r>
              <a:rPr lang="fr-FR" sz="2600" dirty="0" err="1"/>
              <a:t>survival</a:t>
            </a:r>
            <a:r>
              <a:rPr lang="fr-FR" sz="2600" dirty="0"/>
              <a:t>, </a:t>
            </a:r>
            <a:r>
              <a:rPr lang="fr-FR" sz="2600" dirty="0" err="1"/>
              <a:t>prey</a:t>
            </a:r>
            <a:r>
              <a:rPr lang="fr-FR" sz="2600" dirty="0"/>
              <a:t> reproduction and </a:t>
            </a:r>
            <a:r>
              <a:rPr lang="fr-FR" sz="2600" dirty="0" err="1"/>
              <a:t>hunting</a:t>
            </a:r>
            <a:r>
              <a:rPr lang="fr-FR" sz="2600" dirty="0"/>
              <a:t> </a:t>
            </a:r>
            <a:r>
              <a:rPr lang="fr-FR" sz="2600" dirty="0" err="1"/>
              <a:t>behavior</a:t>
            </a:r>
            <a:r>
              <a:rPr lang="fr-FR" sz="2600" dirty="0"/>
              <a:t>)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b="1" dirty="0" err="1"/>
              <a:t>External</a:t>
            </a:r>
            <a:r>
              <a:rPr lang="fr-FR" sz="2600" b="1" dirty="0"/>
              <a:t> </a:t>
            </a:r>
            <a:r>
              <a:rPr lang="fr-FR" sz="2600" b="1" dirty="0" err="1"/>
              <a:t>events</a:t>
            </a:r>
            <a:r>
              <a:rPr lang="fr-FR" sz="2600" b="1" dirty="0"/>
              <a:t> </a:t>
            </a:r>
            <a:r>
              <a:rPr lang="fr-FR" sz="2600" b="1" dirty="0" err="1"/>
              <a:t>randomly</a:t>
            </a:r>
            <a:r>
              <a:rPr lang="fr-FR" sz="2600" b="1" dirty="0"/>
              <a:t> </a:t>
            </a:r>
            <a:r>
              <a:rPr lang="fr-FR" sz="2600" b="1" dirty="0" err="1"/>
              <a:t>perturbate</a:t>
            </a:r>
            <a:r>
              <a:rPr lang="fr-FR" sz="2600" b="1" dirty="0"/>
              <a:t> the </a:t>
            </a:r>
            <a:r>
              <a:rPr lang="fr-FR" sz="2600" b="1" dirty="0" err="1"/>
              <a:t>ecosystem</a:t>
            </a:r>
            <a:endParaRPr lang="fr-FR" sz="2600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  <a:tabLst>
                <a:tab pos="6376988" algn="l"/>
              </a:tabLst>
            </a:pPr>
            <a:r>
              <a:rPr lang="fr-FR" sz="2600" dirty="0"/>
              <a:t>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includes</a:t>
            </a:r>
            <a:r>
              <a:rPr lang="fr-FR" sz="2600" dirty="0"/>
              <a:t> </a:t>
            </a:r>
            <a:r>
              <a:rPr lang="fr-FR" sz="2600" b="1" dirty="0"/>
              <a:t>5 </a:t>
            </a:r>
            <a:r>
              <a:rPr lang="fr-FR" sz="2600" b="1" dirty="0" err="1"/>
              <a:t>levels</a:t>
            </a:r>
            <a:r>
              <a:rPr lang="fr-FR" sz="2600" b="1" dirty="0"/>
              <a:t> of </a:t>
            </a:r>
            <a:r>
              <a:rPr lang="fr-FR" sz="2600" b="1" dirty="0" err="1"/>
              <a:t>difficulty</a:t>
            </a:r>
            <a:r>
              <a:rPr lang="fr-FR" sz="2600" b="1" dirty="0"/>
              <a:t> </a:t>
            </a:r>
            <a:r>
              <a:rPr lang="fr-FR" sz="2600" dirty="0" err="1"/>
              <a:t>based</a:t>
            </a:r>
            <a:r>
              <a:rPr lang="fr-FR" sz="2600" dirty="0"/>
              <a:t> on </a:t>
            </a:r>
            <a:r>
              <a:rPr lang="fr-FR" sz="2600" b="1" dirty="0" err="1" smtClean="0"/>
              <a:t>event</a:t>
            </a:r>
            <a:r>
              <a:rPr lang="fr-FR" sz="2600" b="1" dirty="0" smtClean="0"/>
              <a:t> </a:t>
            </a:r>
            <a:r>
              <a:rPr lang="fr-FR" sz="2600" b="1" dirty="0" err="1"/>
              <a:t>strength</a:t>
            </a:r>
            <a:endParaRPr lang="fr-FR" sz="2600" dirty="0"/>
          </a:p>
        </p:txBody>
      </p:sp>
      <p:pic>
        <p:nvPicPr>
          <p:cNvPr id="111" name="Picture 10" descr="screen_game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t="49915" r="67929" b="18149"/>
          <a:stretch/>
        </p:blipFill>
        <p:spPr>
          <a:xfrm>
            <a:off x="21044643" y="30045222"/>
            <a:ext cx="4786738" cy="3101635"/>
          </a:xfrm>
          <a:prstGeom prst="rect">
            <a:avLst/>
          </a:prstGeom>
        </p:spPr>
      </p:pic>
      <p:pic>
        <p:nvPicPr>
          <p:cNvPr id="112" name="Image 111" descr="perche soleil mâle essai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27658289" y="15555351"/>
            <a:ext cx="1528389" cy="953401"/>
          </a:xfrm>
          <a:prstGeom prst="rect">
            <a:avLst/>
          </a:prstGeom>
        </p:spPr>
      </p:pic>
      <p:pic>
        <p:nvPicPr>
          <p:cNvPr id="113" name="Image 112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8436606" y="18658267"/>
            <a:ext cx="1032973" cy="667135"/>
          </a:xfrm>
          <a:prstGeom prst="rect">
            <a:avLst/>
          </a:prstGeom>
        </p:spPr>
      </p:pic>
      <p:pic>
        <p:nvPicPr>
          <p:cNvPr id="114" name="Image 113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850723" y="18461648"/>
            <a:ext cx="1032973" cy="667135"/>
          </a:xfrm>
          <a:prstGeom prst="rect">
            <a:avLst/>
          </a:prstGeom>
        </p:spPr>
      </p:pic>
      <p:pic>
        <p:nvPicPr>
          <p:cNvPr id="115" name="Image 114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728143" y="18835302"/>
            <a:ext cx="941197" cy="667135"/>
          </a:xfrm>
          <a:prstGeom prst="rect">
            <a:avLst/>
          </a:prstGeom>
        </p:spPr>
      </p:pic>
      <p:sp>
        <p:nvSpPr>
          <p:cNvPr id="116" name="ZoneTexte 115"/>
          <p:cNvSpPr txBox="1"/>
          <p:nvPr/>
        </p:nvSpPr>
        <p:spPr>
          <a:xfrm>
            <a:off x="26507766" y="16428886"/>
            <a:ext cx="335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</a:t>
            </a:r>
            <a:r>
              <a:rPr lang="fr-FR" sz="2400" b="1" dirty="0" err="1"/>
              <a:t>survival</a:t>
            </a:r>
            <a:r>
              <a:rPr lang="fr-FR" sz="2400" b="1" dirty="0"/>
              <a:t> rate</a:t>
            </a:r>
          </a:p>
        </p:txBody>
      </p:sp>
      <p:sp>
        <p:nvSpPr>
          <p:cNvPr id="117" name="ZoneTexte 116"/>
          <p:cNvSpPr txBox="1"/>
          <p:nvPr/>
        </p:nvSpPr>
        <p:spPr>
          <a:xfrm>
            <a:off x="25962318" y="19286413"/>
            <a:ext cx="429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reproduction rate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556918" y="20468158"/>
            <a:ext cx="6495837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4338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Model calibration:</a:t>
            </a:r>
          </a:p>
          <a:p>
            <a:endParaRPr lang="fr-FR" sz="1500" dirty="0"/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fr-FR" sz="2600" b="1" dirty="0" err="1"/>
              <a:t>Systematic</a:t>
            </a:r>
            <a:r>
              <a:rPr lang="fr-FR" sz="2600" b="1" dirty="0"/>
              <a:t> exploration of </a:t>
            </a:r>
            <a:r>
              <a:rPr lang="fr-FR" sz="2600" b="1" dirty="0" err="1"/>
              <a:t>parameter</a:t>
            </a:r>
            <a:r>
              <a:rPr lang="fr-FR" sz="2600" b="1" dirty="0"/>
              <a:t> </a:t>
            </a:r>
            <a:r>
              <a:rPr lang="fr-FR" sz="2600" b="1" dirty="0" err="1"/>
              <a:t>space</a:t>
            </a:r>
            <a:r>
              <a:rPr lang="fr-FR" sz="2600" b="1" dirty="0"/>
              <a:t> </a:t>
            </a:r>
            <a:r>
              <a:rPr lang="fr-FR" sz="2600" dirty="0" err="1" smtClean="0"/>
              <a:t>using</a:t>
            </a:r>
            <a:r>
              <a:rPr lang="fr-FR" sz="2600" dirty="0" smtClean="0"/>
              <a:t> </a:t>
            </a:r>
            <a:r>
              <a:rPr lang="fr-FR" sz="2600" dirty="0" err="1" smtClean="0"/>
              <a:t>OpenMole</a:t>
            </a:r>
            <a:r>
              <a:rPr lang="fr-FR" sz="2600" dirty="0" smtClean="0"/>
              <a:t> software</a:t>
            </a:r>
            <a:r>
              <a:rPr lang="fr-FR" sz="2600" baseline="30000" dirty="0"/>
              <a:t>3</a:t>
            </a:r>
            <a:r>
              <a:rPr lang="fr-FR" sz="2600" dirty="0" smtClean="0"/>
              <a:t>, </a:t>
            </a:r>
            <a:r>
              <a:rPr lang="fr-FR" sz="2600" dirty="0" smtClean="0"/>
              <a:t>to </a:t>
            </a:r>
            <a:r>
              <a:rPr lang="fr-FR" sz="2600" dirty="0" err="1"/>
              <a:t>verify</a:t>
            </a:r>
            <a:r>
              <a:rPr lang="fr-FR" sz="2600" dirty="0"/>
              <a:t> </a:t>
            </a:r>
            <a:r>
              <a:rPr lang="fr-FR" sz="2600" dirty="0" err="1"/>
              <a:t>theoretical</a:t>
            </a:r>
            <a:r>
              <a:rPr lang="fr-FR" sz="2600" dirty="0"/>
              <a:t> </a:t>
            </a:r>
            <a:r>
              <a:rPr lang="fr-FR" sz="2600" dirty="0" err="1"/>
              <a:t>average</a:t>
            </a:r>
            <a:r>
              <a:rPr lang="fr-FR" sz="2600" dirty="0"/>
              <a:t> </a:t>
            </a:r>
            <a:r>
              <a:rPr lang="fr-FR" sz="2600" dirty="0" err="1"/>
              <a:t>trajectories</a:t>
            </a:r>
            <a:r>
              <a:rPr lang="fr-FR" sz="2600" dirty="0"/>
              <a:t> in phase </a:t>
            </a:r>
            <a:r>
              <a:rPr lang="fr-FR" sz="2600" dirty="0" err="1"/>
              <a:t>space</a:t>
            </a:r>
            <a:r>
              <a:rPr lang="fr-FR" sz="2600" dirty="0"/>
              <a:t>, </a:t>
            </a:r>
            <a:r>
              <a:rPr lang="fr-FR" sz="2600" dirty="0" err="1"/>
              <a:t>which</a:t>
            </a:r>
            <a:r>
              <a:rPr lang="fr-FR" sz="2600" dirty="0"/>
              <a:t> </a:t>
            </a:r>
            <a:r>
              <a:rPr lang="fr-FR" sz="2600" dirty="0" err="1"/>
              <a:t>allows</a:t>
            </a:r>
            <a:r>
              <a:rPr lang="fr-FR" sz="2600" dirty="0"/>
              <a:t> </a:t>
            </a:r>
            <a:r>
              <a:rPr lang="fr-FR" sz="2600" dirty="0" err="1"/>
              <a:t>analytical</a:t>
            </a:r>
            <a:r>
              <a:rPr lang="fr-FR" sz="2600" dirty="0"/>
              <a:t> and </a:t>
            </a:r>
            <a:r>
              <a:rPr lang="fr-FR" sz="2600" dirty="0" err="1"/>
              <a:t>numerical</a:t>
            </a:r>
            <a:r>
              <a:rPr lang="fr-FR" sz="2600" dirty="0"/>
              <a:t> </a:t>
            </a:r>
            <a:r>
              <a:rPr lang="fr-FR" sz="2600" dirty="0" err="1"/>
              <a:t>determination</a:t>
            </a:r>
            <a:r>
              <a:rPr lang="fr-FR" sz="2600" dirty="0"/>
              <a:t> of initial position (</a:t>
            </a:r>
            <a:r>
              <a:rPr lang="fr-FR" sz="2600" b="1" dirty="0" err="1"/>
              <a:t>attractor</a:t>
            </a:r>
            <a:r>
              <a:rPr lang="fr-FR" sz="2600" dirty="0"/>
              <a:t>) and </a:t>
            </a:r>
            <a:r>
              <a:rPr lang="fr-FR" sz="2600" dirty="0" err="1"/>
              <a:t>justify</a:t>
            </a:r>
            <a:r>
              <a:rPr lang="fr-FR" sz="2600" dirty="0"/>
              <a:t> the use of </a:t>
            </a:r>
            <a:r>
              <a:rPr lang="fr-FR" sz="2600" dirty="0" err="1"/>
              <a:t>this</a:t>
            </a:r>
            <a:r>
              <a:rPr lang="fr-FR" sz="2600" dirty="0"/>
              <a:t> system for the </a:t>
            </a:r>
            <a:r>
              <a:rPr lang="fr-FR" sz="2600" dirty="0" err="1"/>
              <a:t>game</a:t>
            </a:r>
            <a:r>
              <a:rPr lang="fr-FR" sz="2600" dirty="0"/>
              <a:t>. The figures show </a:t>
            </a:r>
            <a:r>
              <a:rPr lang="fr-FR" sz="2600" b="1" dirty="0" err="1"/>
              <a:t>estimated</a:t>
            </a:r>
            <a:r>
              <a:rPr lang="fr-FR" sz="2600" b="1" dirty="0"/>
              <a:t> </a:t>
            </a:r>
            <a:r>
              <a:rPr lang="fr-FR" sz="2600" b="1" dirty="0" err="1"/>
              <a:t>average</a:t>
            </a:r>
            <a:r>
              <a:rPr lang="fr-FR" sz="2600" b="1" dirty="0"/>
              <a:t> </a:t>
            </a:r>
            <a:r>
              <a:rPr lang="fr-FR" sz="2600" b="1" dirty="0" err="1"/>
              <a:t>trajectories</a:t>
            </a:r>
            <a:r>
              <a:rPr lang="fr-FR" sz="2600" b="1" dirty="0"/>
              <a:t> </a:t>
            </a:r>
            <a:r>
              <a:rPr lang="fr-FR" sz="2600" dirty="0"/>
              <a:t>for </a:t>
            </a:r>
            <a:r>
              <a:rPr lang="fr-FR" sz="2600" dirty="0" err="1"/>
              <a:t>two</a:t>
            </a:r>
            <a:r>
              <a:rPr lang="fr-FR" sz="2600" dirty="0"/>
              <a:t> points in </a:t>
            </a:r>
            <a:r>
              <a:rPr lang="fr-FR" sz="2600" dirty="0" err="1"/>
              <a:t>parameter</a:t>
            </a:r>
            <a:r>
              <a:rPr lang="fr-FR" sz="2600" dirty="0"/>
              <a:t> </a:t>
            </a:r>
            <a:r>
              <a:rPr lang="fr-FR" sz="2600" dirty="0" err="1"/>
              <a:t>space</a:t>
            </a:r>
            <a:r>
              <a:rPr lang="fr-FR" sz="2600" dirty="0"/>
              <a:t>.</a:t>
            </a:r>
          </a:p>
        </p:txBody>
      </p:sp>
      <p:cxnSp>
        <p:nvCxnSpPr>
          <p:cNvPr id="120" name="Connecteur droit avec flèche 119"/>
          <p:cNvCxnSpPr/>
          <p:nvPr/>
        </p:nvCxnSpPr>
        <p:spPr>
          <a:xfrm flipH="1">
            <a:off x="6873410" y="31347501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019" y="29973214"/>
            <a:ext cx="3338465" cy="3132387"/>
          </a:xfrm>
          <a:prstGeom prst="rect">
            <a:avLst/>
          </a:prstGeom>
        </p:spPr>
      </p:pic>
      <p:pic>
        <p:nvPicPr>
          <p:cNvPr id="122" name="Picture 10" descr="screen_game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5" t="9772" r="29607" b="61516"/>
          <a:stretch/>
        </p:blipFill>
        <p:spPr>
          <a:xfrm>
            <a:off x="25769865" y="29942277"/>
            <a:ext cx="3917518" cy="2813315"/>
          </a:xfrm>
          <a:prstGeom prst="rect">
            <a:avLst/>
          </a:prstGeom>
        </p:spPr>
      </p:pic>
      <p:pic>
        <p:nvPicPr>
          <p:cNvPr id="123" name="Picture 1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763" y="20828198"/>
            <a:ext cx="3927767" cy="3888432"/>
          </a:xfrm>
          <a:prstGeom prst="rect">
            <a:avLst/>
          </a:prstGeom>
        </p:spPr>
      </p:pic>
      <p:pic>
        <p:nvPicPr>
          <p:cNvPr id="124" name="Picture 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95" y="20828198"/>
            <a:ext cx="4104456" cy="3816424"/>
          </a:xfrm>
          <a:prstGeom prst="rect">
            <a:avLst/>
          </a:prstGeom>
        </p:spPr>
      </p:pic>
      <p:sp>
        <p:nvSpPr>
          <p:cNvPr id="125" name="ZoneTexte 124"/>
          <p:cNvSpPr txBox="1"/>
          <p:nvPr/>
        </p:nvSpPr>
        <p:spPr>
          <a:xfrm>
            <a:off x="15139987" y="33141566"/>
            <a:ext cx="49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Phase </a:t>
            </a:r>
            <a:r>
              <a:rPr lang="fr-FR" sz="2400" b="1" dirty="0" err="1"/>
              <a:t>space</a:t>
            </a:r>
            <a:r>
              <a:rPr lang="fr-FR" sz="2400" dirty="0"/>
              <a:t> </a:t>
            </a:r>
            <a:r>
              <a:rPr lang="fr-FR" sz="2400" dirty="0" err="1"/>
              <a:t>figuring</a:t>
            </a:r>
            <a:r>
              <a:rPr lang="fr-FR" sz="2400" dirty="0"/>
              <a:t> in </a:t>
            </a:r>
            <a:r>
              <a:rPr lang="fr-FR" sz="2400" b="1" dirty="0"/>
              <a:t>Y axis the </a:t>
            </a:r>
            <a:r>
              <a:rPr lang="fr-FR" sz="2400" b="1" dirty="0" err="1"/>
              <a:t>predators</a:t>
            </a:r>
            <a:r>
              <a:rPr lang="fr-FR" sz="2400" dirty="0"/>
              <a:t> and in </a:t>
            </a:r>
            <a:r>
              <a:rPr lang="fr-FR" sz="2400" b="1" dirty="0"/>
              <a:t>X xis the </a:t>
            </a:r>
            <a:r>
              <a:rPr lang="fr-FR" sz="2400" b="1" dirty="0" err="1"/>
              <a:t>preys</a:t>
            </a:r>
            <a:endParaRPr lang="fr-FR" sz="2400" b="1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20540587" y="33141566"/>
            <a:ext cx="49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The stock</a:t>
            </a:r>
            <a:r>
              <a:rPr lang="fr-FR" sz="2400" dirty="0"/>
              <a:t>: </a:t>
            </a:r>
            <a:r>
              <a:rPr lang="fr-FR" sz="2400" dirty="0" err="1"/>
              <a:t>representation</a:t>
            </a:r>
            <a:r>
              <a:rPr lang="fr-FR" sz="2400" dirty="0"/>
              <a:t> of the </a:t>
            </a:r>
            <a:r>
              <a:rPr lang="fr-FR" sz="2400" b="1" dirty="0"/>
              <a:t>oscillations in </a:t>
            </a:r>
            <a:r>
              <a:rPr lang="fr-FR" sz="2400" b="1" dirty="0" err="1"/>
              <a:t>fish</a:t>
            </a:r>
            <a:r>
              <a:rPr lang="fr-FR" sz="2400" b="1" dirty="0"/>
              <a:t> populations </a:t>
            </a:r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25769865" y="33166196"/>
            <a:ext cx="412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b="1" dirty="0" err="1"/>
              <a:t>ecosystem</a:t>
            </a:r>
            <a:r>
              <a:rPr lang="fr-FR" sz="2400" dirty="0"/>
              <a:t>: </a:t>
            </a:r>
            <a:r>
              <a:rPr lang="fr-FR" sz="2400" dirty="0" err="1"/>
              <a:t>representation</a:t>
            </a:r>
            <a:r>
              <a:rPr lang="fr-FR" sz="2400" dirty="0"/>
              <a:t> of the </a:t>
            </a:r>
            <a:r>
              <a:rPr lang="fr-FR" sz="2400" b="1" dirty="0" err="1"/>
              <a:t>fish</a:t>
            </a:r>
            <a:r>
              <a:rPr lang="fr-FR" sz="2400" b="1" dirty="0"/>
              <a:t> populations </a:t>
            </a:r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8" name="Rectangle à coins arrondis 127"/>
          <p:cNvSpPr/>
          <p:nvPr/>
        </p:nvSpPr>
        <p:spPr>
          <a:xfrm rot="5400000">
            <a:off x="7093226" y="29135640"/>
            <a:ext cx="628140" cy="135931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65424" y="35672655"/>
            <a:ext cx="28648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DISCUSSION</a:t>
            </a:r>
          </a:p>
        </p:txBody>
      </p:sp>
      <p:sp>
        <p:nvSpPr>
          <p:cNvPr id="130" name="Rectangle à coins arrondis 129"/>
          <p:cNvSpPr/>
          <p:nvPr/>
        </p:nvSpPr>
        <p:spPr>
          <a:xfrm rot="5400000">
            <a:off x="21981359" y="28422652"/>
            <a:ext cx="630943" cy="150163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ZoneTexte 130"/>
          <p:cNvSpPr txBox="1"/>
          <p:nvPr/>
        </p:nvSpPr>
        <p:spPr>
          <a:xfrm>
            <a:off x="20742559" y="35615353"/>
            <a:ext cx="31085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PERSPECTIVES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421835" y="25118194"/>
            <a:ext cx="30492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PLAYER 2: PREDATOR</a:t>
            </a:r>
          </a:p>
        </p:txBody>
      </p:sp>
      <p:sp>
        <p:nvSpPr>
          <p:cNvPr id="19" name="Ellipse 18"/>
          <p:cNvSpPr/>
          <p:nvPr/>
        </p:nvSpPr>
        <p:spPr>
          <a:xfrm>
            <a:off x="4887373" y="30313040"/>
            <a:ext cx="1963155" cy="5234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/>
          <p:cNvSpPr/>
          <p:nvPr/>
        </p:nvSpPr>
        <p:spPr>
          <a:xfrm>
            <a:off x="7128160" y="30339405"/>
            <a:ext cx="1963155" cy="5234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ZoneTexte 134"/>
          <p:cNvSpPr txBox="1"/>
          <p:nvPr/>
        </p:nvSpPr>
        <p:spPr>
          <a:xfrm>
            <a:off x="5069807" y="30893854"/>
            <a:ext cx="15442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PREDATION</a:t>
            </a:r>
          </a:p>
        </p:txBody>
      </p:sp>
      <p:sp>
        <p:nvSpPr>
          <p:cNvPr id="136" name="ZoneTexte 135"/>
          <p:cNvSpPr txBox="1"/>
          <p:nvPr/>
        </p:nvSpPr>
        <p:spPr>
          <a:xfrm>
            <a:off x="7147099" y="30916630"/>
            <a:ext cx="18641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37" name="Rectangle à coins arrondis 136"/>
          <p:cNvSpPr/>
          <p:nvPr/>
        </p:nvSpPr>
        <p:spPr>
          <a:xfrm rot="5400000" flipV="1">
            <a:off x="-21230699" y="21176999"/>
            <a:ext cx="42808527" cy="45453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ZoneTexte 137"/>
          <p:cNvSpPr txBox="1"/>
          <p:nvPr/>
        </p:nvSpPr>
        <p:spPr>
          <a:xfrm>
            <a:off x="9530690" y="25860480"/>
            <a:ext cx="4558344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i="1" dirty="0"/>
              <a:t>A </a:t>
            </a:r>
            <a:r>
              <a:rPr lang="fr-FR" sz="2200" i="1" dirty="0" err="1"/>
              <a:t>solitary</a:t>
            </a:r>
            <a:r>
              <a:rPr lang="fr-FR" sz="2200" i="1" dirty="0"/>
              <a:t> </a:t>
            </a:r>
            <a:r>
              <a:rPr lang="fr-FR" sz="2200" i="1" dirty="0" err="1"/>
              <a:t>pike</a:t>
            </a:r>
            <a:r>
              <a:rPr lang="fr-FR" sz="2200" i="1" dirty="0"/>
              <a:t> </a:t>
            </a:r>
            <a:r>
              <a:rPr lang="fr-FR" sz="2200" i="1" dirty="0" err="1"/>
              <a:t>is</a:t>
            </a:r>
            <a:r>
              <a:rPr lang="fr-FR" sz="2200" i="1" dirty="0"/>
              <a:t> </a:t>
            </a:r>
            <a:r>
              <a:rPr lang="fr-FR" sz="2200" i="1" dirty="0" err="1"/>
              <a:t>swimmig</a:t>
            </a:r>
            <a:r>
              <a:rPr lang="fr-FR" sz="2200" i="1" dirty="0"/>
              <a:t> </a:t>
            </a:r>
            <a:r>
              <a:rPr lang="fr-FR" sz="2200" i="1" dirty="0" err="1"/>
              <a:t>around</a:t>
            </a:r>
            <a:r>
              <a:rPr lang="fr-FR" sz="2200" i="1" dirty="0"/>
              <a:t>… Watch out! You </a:t>
            </a:r>
            <a:r>
              <a:rPr lang="fr-FR" sz="2200" i="1" dirty="0" err="1"/>
              <a:t>just</a:t>
            </a:r>
            <a:r>
              <a:rPr lang="fr-FR" sz="2200" i="1" dirty="0"/>
              <a:t> </a:t>
            </a:r>
            <a:r>
              <a:rPr lang="fr-FR" sz="2200" i="1" dirty="0" err="1"/>
              <a:t>lost</a:t>
            </a:r>
            <a:r>
              <a:rPr lang="fr-FR" sz="2200" i="1" dirty="0"/>
              <a:t> one </a:t>
            </a:r>
            <a:r>
              <a:rPr lang="fr-FR" sz="2200" i="1" dirty="0" err="1"/>
              <a:t>fish</a:t>
            </a:r>
            <a:endParaRPr lang="fr-FR" sz="2200" i="1" dirty="0"/>
          </a:p>
          <a:p>
            <a:pPr algn="just"/>
            <a:endParaRPr lang="fr-FR" sz="1500" i="1" dirty="0"/>
          </a:p>
          <a:p>
            <a:pPr algn="just"/>
            <a:r>
              <a:rPr lang="fr-FR" sz="2200" i="1" dirty="0" err="1"/>
              <a:t>Tonight</a:t>
            </a:r>
            <a:r>
              <a:rPr lang="fr-FR" sz="2200" i="1" dirty="0"/>
              <a:t> </a:t>
            </a:r>
            <a:r>
              <a:rPr lang="fr-FR" sz="2200" i="1" dirty="0" err="1"/>
              <a:t>is</a:t>
            </a:r>
            <a:r>
              <a:rPr lang="fr-FR" sz="2200" i="1" dirty="0"/>
              <a:t> full </a:t>
            </a:r>
            <a:r>
              <a:rPr lang="fr-FR" sz="2200" i="1" dirty="0" err="1"/>
              <a:t>moon</a:t>
            </a:r>
            <a:r>
              <a:rPr lang="fr-FR" sz="2200" i="1" dirty="0"/>
              <a:t>. You </a:t>
            </a:r>
            <a:r>
              <a:rPr lang="fr-FR" sz="2200" i="1" dirty="0" err="1"/>
              <a:t>see</a:t>
            </a:r>
            <a:r>
              <a:rPr lang="fr-FR" sz="2200" i="1" dirty="0"/>
              <a:t> as </a:t>
            </a:r>
            <a:r>
              <a:rPr lang="fr-FR" sz="2200" i="1" dirty="0" err="1"/>
              <a:t>well</a:t>
            </a:r>
            <a:r>
              <a:rPr lang="fr-FR" sz="2200" i="1" dirty="0"/>
              <a:t> as in </a:t>
            </a:r>
            <a:r>
              <a:rPr lang="fr-FR" sz="2200" i="1" dirty="0" err="1"/>
              <a:t>day</a:t>
            </a:r>
            <a:r>
              <a:rPr lang="fr-FR" sz="2200" i="1" dirty="0"/>
              <a:t> light: </a:t>
            </a:r>
            <a:r>
              <a:rPr lang="fr-FR" sz="2200" i="1" dirty="0" err="1"/>
              <a:t>play</a:t>
            </a:r>
            <a:r>
              <a:rPr lang="fr-FR" sz="2200" i="1" dirty="0"/>
              <a:t> </a:t>
            </a:r>
            <a:r>
              <a:rPr lang="fr-FR" sz="2200" i="1" dirty="0" err="1"/>
              <a:t>again</a:t>
            </a:r>
            <a:endParaRPr lang="fr-FR" sz="2200" i="1" dirty="0"/>
          </a:p>
        </p:txBody>
      </p:sp>
      <p:pic>
        <p:nvPicPr>
          <p:cNvPr id="139" name="Image 138" descr="fond_étang_A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6598976" y="29851580"/>
            <a:ext cx="1484227" cy="509718"/>
          </a:xfrm>
          <a:prstGeom prst="rect">
            <a:avLst/>
          </a:prstGeom>
        </p:spPr>
      </p:pic>
      <p:sp>
        <p:nvSpPr>
          <p:cNvPr id="140" name="ZoneTexte 139"/>
          <p:cNvSpPr txBox="1"/>
          <p:nvPr/>
        </p:nvSpPr>
        <p:spPr>
          <a:xfrm>
            <a:off x="9529351" y="28612891"/>
            <a:ext cx="45297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i="1" dirty="0"/>
              <a:t>The </a:t>
            </a:r>
            <a:r>
              <a:rPr lang="fr-FR" sz="2200" i="1" dirty="0" err="1"/>
              <a:t>forestry</a:t>
            </a:r>
            <a:r>
              <a:rPr lang="fr-FR" sz="2200" i="1" dirty="0"/>
              <a:t> </a:t>
            </a:r>
            <a:r>
              <a:rPr lang="fr-FR" sz="2200" i="1" dirty="0" err="1"/>
              <a:t>guards</a:t>
            </a:r>
            <a:r>
              <a:rPr lang="fr-FR" sz="2200" i="1" dirty="0"/>
              <a:t> </a:t>
            </a:r>
            <a:r>
              <a:rPr lang="fr-FR" sz="2200" i="1" dirty="0" err="1"/>
              <a:t>cut</a:t>
            </a:r>
            <a:r>
              <a:rPr lang="fr-FR" sz="2200" i="1" dirty="0"/>
              <a:t> </a:t>
            </a:r>
            <a:r>
              <a:rPr lang="fr-FR" sz="2200" i="1" dirty="0" err="1"/>
              <a:t>threes</a:t>
            </a:r>
            <a:r>
              <a:rPr lang="fr-FR" sz="2200" i="1" dirty="0"/>
              <a:t> </a:t>
            </a:r>
            <a:r>
              <a:rPr lang="fr-FR" sz="2200" i="1" dirty="0" err="1"/>
              <a:t>near</a:t>
            </a:r>
            <a:r>
              <a:rPr lang="fr-FR" sz="2200" i="1" dirty="0"/>
              <a:t> the </a:t>
            </a:r>
            <a:r>
              <a:rPr lang="fr-FR" sz="2200" i="1" dirty="0" err="1"/>
              <a:t>lake</a:t>
            </a:r>
            <a:r>
              <a:rPr lang="fr-FR" sz="2200" i="1" dirty="0"/>
              <a:t>: plants </a:t>
            </a:r>
            <a:r>
              <a:rPr lang="fr-FR" sz="2200" i="1" dirty="0" err="1"/>
              <a:t>become</a:t>
            </a:r>
            <a:r>
              <a:rPr lang="fr-FR" sz="2200" i="1" dirty="0"/>
              <a:t> </a:t>
            </a:r>
            <a:r>
              <a:rPr lang="fr-FR" sz="2200" i="1" dirty="0" err="1"/>
              <a:t>much</a:t>
            </a:r>
            <a:r>
              <a:rPr lang="fr-FR" sz="2200" i="1" dirty="0"/>
              <a:t> more light! </a:t>
            </a:r>
            <a:r>
              <a:rPr lang="fr-FR" sz="2200" i="1" dirty="0" err="1"/>
              <a:t>Snails</a:t>
            </a:r>
            <a:r>
              <a:rPr lang="fr-FR" sz="2200" i="1" dirty="0"/>
              <a:t> </a:t>
            </a:r>
            <a:r>
              <a:rPr lang="fr-FR" sz="2200" i="1" dirty="0" err="1"/>
              <a:t>eat</a:t>
            </a:r>
            <a:r>
              <a:rPr lang="fr-FR" sz="2200" i="1" dirty="0"/>
              <a:t> </a:t>
            </a:r>
            <a:r>
              <a:rPr lang="fr-FR" sz="2200" i="1" dirty="0" err="1"/>
              <a:t>much</a:t>
            </a:r>
            <a:r>
              <a:rPr lang="fr-FR" sz="2200" i="1" dirty="0"/>
              <a:t> more, </a:t>
            </a:r>
            <a:r>
              <a:rPr lang="fr-FR" sz="2200" i="1" dirty="0" err="1"/>
              <a:t>they</a:t>
            </a:r>
            <a:r>
              <a:rPr lang="fr-FR" sz="2200" i="1" dirty="0"/>
              <a:t> </a:t>
            </a:r>
            <a:r>
              <a:rPr lang="fr-FR" sz="2200" i="1" dirty="0" err="1"/>
              <a:t>bring</a:t>
            </a:r>
            <a:r>
              <a:rPr lang="fr-FR" sz="2200" i="1" dirty="0"/>
              <a:t> </a:t>
            </a:r>
            <a:r>
              <a:rPr lang="fr-FR" sz="2200" i="1" dirty="0" err="1"/>
              <a:t>twice</a:t>
            </a:r>
            <a:r>
              <a:rPr lang="fr-FR" sz="2200" i="1" dirty="0"/>
              <a:t> more </a:t>
            </a:r>
            <a:r>
              <a:rPr lang="fr-FR" sz="2200" i="1" dirty="0" err="1"/>
              <a:t>energy</a:t>
            </a:r>
            <a:r>
              <a:rPr lang="fr-FR" sz="2200" i="1" dirty="0"/>
              <a:t> for 2 </a:t>
            </a:r>
            <a:r>
              <a:rPr lang="fr-FR" sz="2200" i="1" dirty="0" err="1"/>
              <a:t>turns</a:t>
            </a:r>
            <a:endParaRPr lang="fr-FR" sz="2200" i="1" dirty="0"/>
          </a:p>
          <a:p>
            <a:pPr marL="342900" indent="-342900" algn="just">
              <a:buFontTx/>
              <a:buChar char="-"/>
            </a:pPr>
            <a:endParaRPr lang="fr-FR" sz="2200" i="1" dirty="0"/>
          </a:p>
          <a:p>
            <a:pPr algn="just"/>
            <a:r>
              <a:rPr lang="fr-FR" sz="2200" i="1" dirty="0"/>
              <a:t>A </a:t>
            </a:r>
            <a:r>
              <a:rPr lang="fr-FR" sz="2200" i="1" dirty="0" err="1"/>
              <a:t>fisherman</a:t>
            </a:r>
            <a:r>
              <a:rPr lang="fr-FR" sz="2200" i="1" dirty="0"/>
              <a:t> put </a:t>
            </a:r>
            <a:r>
              <a:rPr lang="fr-FR" sz="2200" i="1" dirty="0" err="1"/>
              <a:t>his</a:t>
            </a:r>
            <a:r>
              <a:rPr lang="fr-FR" sz="2200" i="1" dirty="0"/>
              <a:t> boat onto the water. He </a:t>
            </a:r>
            <a:r>
              <a:rPr lang="fr-FR" sz="2200" i="1" dirty="0" err="1"/>
              <a:t>repainted</a:t>
            </a:r>
            <a:r>
              <a:rPr lang="fr-FR" sz="2200" i="1" dirty="0"/>
              <a:t> </a:t>
            </a:r>
            <a:r>
              <a:rPr lang="fr-FR" sz="2200" i="1" dirty="0" err="1"/>
              <a:t>it</a:t>
            </a:r>
            <a:r>
              <a:rPr lang="fr-FR" sz="2200" i="1" dirty="0"/>
              <a:t> </a:t>
            </a:r>
            <a:r>
              <a:rPr lang="fr-FR" sz="2200" i="1" dirty="0" err="1"/>
              <a:t>with</a:t>
            </a:r>
            <a:r>
              <a:rPr lang="fr-FR" sz="2200" i="1" dirty="0"/>
              <a:t> </a:t>
            </a:r>
            <a:r>
              <a:rPr lang="fr-FR" sz="2200" i="1" dirty="0" err="1"/>
              <a:t>antifouling</a:t>
            </a:r>
            <a:r>
              <a:rPr lang="fr-FR" sz="2200" i="1" dirty="0"/>
              <a:t>: no </a:t>
            </a:r>
            <a:r>
              <a:rPr lang="fr-FR" sz="2200" i="1" dirty="0" err="1"/>
              <a:t>mollusk</a:t>
            </a:r>
            <a:r>
              <a:rPr lang="fr-FR" sz="2200" i="1" dirty="0"/>
              <a:t> for 2 </a:t>
            </a:r>
            <a:r>
              <a:rPr lang="fr-FR" sz="2200" i="1" dirty="0" err="1"/>
              <a:t>turns</a:t>
            </a:r>
            <a:endParaRPr lang="fr-FR" sz="22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9331553" y="32710782"/>
            <a:ext cx="4529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endParaRPr lang="fr-FR" sz="22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9390779" y="32856665"/>
            <a:ext cx="4529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200" i="1" dirty="0" err="1"/>
              <a:t>Opening</a:t>
            </a:r>
            <a:r>
              <a:rPr lang="fr-FR" sz="2200" i="1" dirty="0"/>
              <a:t> of a </a:t>
            </a:r>
            <a:r>
              <a:rPr lang="fr-FR" sz="2200" i="1" dirty="0" err="1"/>
              <a:t>fishing</a:t>
            </a:r>
            <a:r>
              <a:rPr lang="fr-FR" sz="2200" i="1" dirty="0"/>
              <a:t> </a:t>
            </a:r>
            <a:r>
              <a:rPr lang="fr-FR" sz="2200" i="1" dirty="0" err="1"/>
              <a:t>contest</a:t>
            </a:r>
            <a:r>
              <a:rPr lang="fr-FR" sz="2200" i="1" dirty="0"/>
              <a:t>. The </a:t>
            </a:r>
            <a:r>
              <a:rPr lang="fr-FR" sz="2200" i="1" dirty="0" err="1"/>
              <a:t>introduced</a:t>
            </a:r>
            <a:r>
              <a:rPr lang="fr-FR" sz="2200" i="1" dirty="0"/>
              <a:t> </a:t>
            </a:r>
            <a:r>
              <a:rPr lang="fr-FR" sz="2200" i="1" dirty="0" err="1"/>
              <a:t>fish</a:t>
            </a:r>
            <a:r>
              <a:rPr lang="fr-FR" sz="2200" i="1" dirty="0"/>
              <a:t> </a:t>
            </a:r>
            <a:r>
              <a:rPr lang="fr-FR" sz="2200" i="1" dirty="0" err="1"/>
              <a:t>destroyed</a:t>
            </a:r>
            <a:r>
              <a:rPr lang="fr-FR" sz="2200" i="1" dirty="0"/>
              <a:t> the </a:t>
            </a:r>
            <a:r>
              <a:rPr lang="fr-FR" sz="2200" i="1" dirty="0" err="1"/>
              <a:t>whole</a:t>
            </a:r>
            <a:r>
              <a:rPr lang="fr-FR" sz="2200" i="1" dirty="0"/>
              <a:t> </a:t>
            </a:r>
            <a:r>
              <a:rPr lang="fr-FR" sz="2200" i="1" dirty="0" err="1"/>
              <a:t>bottom</a:t>
            </a:r>
            <a:r>
              <a:rPr lang="fr-FR" sz="2200" i="1" dirty="0"/>
              <a:t> of the </a:t>
            </a:r>
            <a:r>
              <a:rPr lang="fr-FR" sz="2200" i="1" dirty="0" err="1"/>
              <a:t>lake</a:t>
            </a:r>
            <a:r>
              <a:rPr lang="fr-FR" sz="2200" i="1" dirty="0"/>
              <a:t>: no more ressources in the area for 2 </a:t>
            </a:r>
            <a:r>
              <a:rPr lang="fr-FR" sz="2200" i="1" dirty="0" err="1"/>
              <a:t>turns</a:t>
            </a:r>
            <a:r>
              <a:rPr lang="fr-FR" sz="2200" i="1" dirty="0"/>
              <a:t>.</a:t>
            </a:r>
          </a:p>
        </p:txBody>
      </p:sp>
      <p:sp>
        <p:nvSpPr>
          <p:cNvPr id="143" name="ZoneTexte 142"/>
          <p:cNvSpPr txBox="1"/>
          <p:nvPr/>
        </p:nvSpPr>
        <p:spPr>
          <a:xfrm>
            <a:off x="14985846" y="34797750"/>
            <a:ext cx="15084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Open source: code </a:t>
            </a:r>
            <a:r>
              <a:rPr lang="fr-FR" sz="2600" dirty="0" err="1"/>
              <a:t>available</a:t>
            </a:r>
            <a:r>
              <a:rPr lang="fr-FR" sz="2600" dirty="0"/>
              <a:t> </a:t>
            </a:r>
            <a:r>
              <a:rPr lang="fr-FR" sz="2600" dirty="0" err="1"/>
              <a:t>at</a:t>
            </a:r>
            <a:r>
              <a:rPr lang="fr-FR" sz="2600" dirty="0"/>
              <a:t> </a:t>
            </a:r>
            <a:r>
              <a:rPr lang="en-US" sz="2600" dirty="0"/>
              <a:t>https://</a:t>
            </a:r>
            <a:r>
              <a:rPr lang="en-US" sz="2600" dirty="0" err="1"/>
              <a:t>github.com</a:t>
            </a:r>
            <a:r>
              <a:rPr lang="en-US" sz="2600" dirty="0"/>
              <a:t>/</a:t>
            </a:r>
            <a:r>
              <a:rPr lang="en-US" sz="2600" dirty="0" err="1"/>
              <a:t>JusteRaimbault</a:t>
            </a:r>
            <a:r>
              <a:rPr lang="en-US" sz="2600" dirty="0"/>
              <a:t>/</a:t>
            </a:r>
            <a:r>
              <a:rPr lang="en-US" sz="2600" dirty="0" err="1"/>
              <a:t>MediationEcotox</a:t>
            </a:r>
            <a:endParaRPr lang="fr-FR" sz="2600" dirty="0"/>
          </a:p>
        </p:txBody>
      </p:sp>
      <p:cxnSp>
        <p:nvCxnSpPr>
          <p:cNvPr id="24" name="Connecteur droit 23"/>
          <p:cNvCxnSpPr/>
          <p:nvPr/>
        </p:nvCxnSpPr>
        <p:spPr>
          <a:xfrm>
            <a:off x="400830" y="41638510"/>
            <a:ext cx="13226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/>
          <p:cNvSpPr txBox="1"/>
          <p:nvPr/>
        </p:nvSpPr>
        <p:spPr>
          <a:xfrm>
            <a:off x="378347" y="41638510"/>
            <a:ext cx="13609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 smtClean="0"/>
              <a:t>References</a:t>
            </a:r>
            <a:r>
              <a:rPr lang="fr-FR" sz="1800" b="1" dirty="0" smtClean="0"/>
              <a:t>:</a:t>
            </a:r>
            <a:r>
              <a:rPr lang="fr-FR" sz="1800" dirty="0" smtClean="0"/>
              <a:t> </a:t>
            </a:r>
            <a:r>
              <a:rPr lang="fr-FR" sz="1800" baseline="30000" dirty="0" smtClean="0"/>
              <a:t>1</a:t>
            </a:r>
            <a:r>
              <a:rPr lang="en-US" sz="1800" dirty="0" smtClean="0"/>
              <a:t>Morris, B. J. et al. (2013). Gaming science: the “</a:t>
            </a:r>
            <a:r>
              <a:rPr lang="en-US" sz="1800" dirty="0" err="1" smtClean="0"/>
              <a:t>Gamification</a:t>
            </a:r>
            <a:r>
              <a:rPr lang="en-US" sz="1800" dirty="0" smtClean="0"/>
              <a:t>” of scientific thinking. </a:t>
            </a:r>
            <a:r>
              <a:rPr lang="en-US" sz="1800" i="1" dirty="0" smtClean="0"/>
              <a:t>Frontiers in psychology, 4. </a:t>
            </a:r>
            <a:r>
              <a:rPr lang="fr-FR" sz="1800" dirty="0" smtClean="0"/>
              <a:t>- </a:t>
            </a:r>
            <a:r>
              <a:rPr lang="fr-FR" sz="1800" baseline="30000" dirty="0" smtClean="0"/>
              <a:t>2</a:t>
            </a:r>
            <a:r>
              <a:rPr lang="en-US" sz="1800" dirty="0" smtClean="0"/>
              <a:t>Grimm, V., et al. (2005). Pattern-oriented modeling of agent-based complex systems: lessons from ecology. </a:t>
            </a:r>
            <a:r>
              <a:rPr lang="en-US" sz="1800" i="1" dirty="0" smtClean="0"/>
              <a:t>Science, 310(5750), 987-991. </a:t>
            </a:r>
            <a:r>
              <a:rPr lang="fr-FR" sz="1800" dirty="0" smtClean="0"/>
              <a:t>- </a:t>
            </a:r>
            <a:r>
              <a:rPr lang="fr-FR" sz="1800" baseline="30000" dirty="0" smtClean="0"/>
              <a:t>3</a:t>
            </a:r>
            <a:r>
              <a:rPr lang="en-US" sz="1800" dirty="0" err="1" smtClean="0"/>
              <a:t>Reuillon</a:t>
            </a:r>
            <a:r>
              <a:rPr lang="en-US" sz="1800" dirty="0" smtClean="0"/>
              <a:t>, R., et al. (2013). </a:t>
            </a:r>
            <a:r>
              <a:rPr lang="en-US" sz="1800" dirty="0" err="1" smtClean="0"/>
              <a:t>OpenMOLE</a:t>
            </a:r>
            <a:r>
              <a:rPr lang="en-US" sz="1800" dirty="0" smtClean="0"/>
              <a:t>, a workflow engine specifically tailored for the distributed exploration of simulation models. </a:t>
            </a:r>
            <a:r>
              <a:rPr lang="en-US" sz="1800" i="1" dirty="0" smtClean="0"/>
              <a:t>Future Generation Computer Systems, 29(8), 1981-1990. </a:t>
            </a:r>
            <a:endParaRPr lang="fr-FR" sz="1800" dirty="0"/>
          </a:p>
        </p:txBody>
      </p:sp>
      <p:cxnSp>
        <p:nvCxnSpPr>
          <p:cNvPr id="152" name="Connecteur droit 151"/>
          <p:cNvCxnSpPr/>
          <p:nvPr/>
        </p:nvCxnSpPr>
        <p:spPr>
          <a:xfrm>
            <a:off x="17723682" y="25108189"/>
            <a:ext cx="104627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9" name="ZoneTexte 148"/>
          <p:cNvSpPr txBox="1"/>
          <p:nvPr/>
        </p:nvSpPr>
        <p:spPr>
          <a:xfrm>
            <a:off x="15500027" y="16723742"/>
            <a:ext cx="978418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pPr marL="457200" indent="-457200" defTabSz="4603750">
              <a:buFont typeface="Wingdings" panose="05000000000000000000" pitchFamily="2" charset="2"/>
              <a:buChar char="Ø"/>
            </a:pPr>
            <a:r>
              <a:rPr lang="fr-FR" sz="2600" b="1" dirty="0"/>
              <a:t>An agent-</a:t>
            </a:r>
            <a:r>
              <a:rPr lang="fr-FR" sz="2600" b="1" dirty="0" err="1"/>
              <a:t>based</a:t>
            </a:r>
            <a:r>
              <a:rPr lang="fr-FR" sz="2600" b="1" dirty="0"/>
              <a:t> </a:t>
            </a:r>
            <a:r>
              <a:rPr lang="fr-FR" sz="2600" b="1" dirty="0" smtClean="0"/>
              <a:t>model</a:t>
            </a:r>
            <a:r>
              <a:rPr lang="fr-FR" sz="2600" b="1" baseline="30000" dirty="0"/>
              <a:t>2</a:t>
            </a:r>
            <a:r>
              <a:rPr lang="fr-FR" sz="2600" dirty="0" smtClean="0"/>
              <a:t> </a:t>
            </a:r>
            <a:r>
              <a:rPr lang="fr-FR" sz="2600" dirty="0"/>
              <a:t>for a simple </a:t>
            </a:r>
            <a:r>
              <a:rPr lang="fr-FR" sz="2600" dirty="0" err="1"/>
              <a:t>prey-predator</a:t>
            </a:r>
            <a:r>
              <a:rPr lang="fr-FR" sz="2600" dirty="0"/>
              <a:t> system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proposed</a:t>
            </a:r>
            <a:r>
              <a:rPr lang="fr-FR" sz="2600" dirty="0"/>
              <a:t> as a basis of the computer </a:t>
            </a:r>
            <a:r>
              <a:rPr lang="fr-FR" sz="2600" dirty="0" err="1"/>
              <a:t>game</a:t>
            </a:r>
            <a:r>
              <a:rPr lang="fr-FR" sz="2600" dirty="0"/>
              <a:t> (</a:t>
            </a:r>
            <a:r>
              <a:rPr lang="fr-FR" sz="2600" dirty="0" err="1"/>
              <a:t>Netlogo</a:t>
            </a:r>
            <a:r>
              <a:rPr lang="fr-FR" sz="2600" dirty="0"/>
              <a:t> software)</a:t>
            </a:r>
          </a:p>
          <a:p>
            <a:pPr marL="457200" indent="-457200" defTabSz="4603750"/>
            <a:endParaRPr lang="fr-FR" sz="1500" dirty="0"/>
          </a:p>
          <a:p>
            <a:pPr marL="457200" indent="-457200" defTabSz="4603750">
              <a:buFont typeface="Wingdings" panose="05000000000000000000" pitchFamily="2" charset="2"/>
              <a:buChar char="Ø"/>
            </a:pPr>
            <a:r>
              <a:rPr lang="fr-FR" sz="2600" dirty="0"/>
              <a:t>ABM </a:t>
            </a:r>
            <a:r>
              <a:rPr lang="fr-FR" sz="2600" b="1" dirty="0" err="1"/>
              <a:t>simulate</a:t>
            </a:r>
            <a:r>
              <a:rPr lang="fr-FR" sz="2600" b="1" dirty="0"/>
              <a:t> the </a:t>
            </a:r>
            <a:r>
              <a:rPr lang="fr-FR" sz="2600" b="1" dirty="0" err="1"/>
              <a:t>behavior</a:t>
            </a:r>
            <a:r>
              <a:rPr lang="fr-FR" sz="2600" b="1" dirty="0"/>
              <a:t> and interactions </a:t>
            </a:r>
            <a:r>
              <a:rPr lang="fr-FR" sz="2600" b="1" dirty="0" err="1"/>
              <a:t>between</a:t>
            </a:r>
            <a:r>
              <a:rPr lang="fr-FR" sz="2600" b="1" dirty="0"/>
              <a:t> agents </a:t>
            </a:r>
            <a:r>
              <a:rPr lang="fr-FR" sz="2600" dirty="0"/>
              <a:t>(</a:t>
            </a:r>
            <a:r>
              <a:rPr lang="fr-FR" sz="2600" dirty="0" err="1"/>
              <a:t>fish</a:t>
            </a:r>
            <a:r>
              <a:rPr lang="fr-FR" sz="2600" dirty="0"/>
              <a:t>) to </a:t>
            </a:r>
            <a:r>
              <a:rPr lang="fr-FR" sz="2600" dirty="0" err="1"/>
              <a:t>reconstruct</a:t>
            </a:r>
            <a:r>
              <a:rPr lang="fr-FR" sz="2600" dirty="0"/>
              <a:t> the </a:t>
            </a:r>
            <a:r>
              <a:rPr lang="fr-FR" sz="2600" b="1" dirty="0"/>
              <a:t>population </a:t>
            </a:r>
            <a:r>
              <a:rPr lang="fr-FR" sz="2600" b="1" dirty="0" err="1"/>
              <a:t>dynamic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bottom</a:t>
            </a:r>
            <a:r>
              <a:rPr lang="fr-FR" sz="2600" dirty="0"/>
              <a:t>-up </a:t>
            </a:r>
            <a:r>
              <a:rPr lang="fr-FR" sz="2600" dirty="0" err="1"/>
              <a:t>approach</a:t>
            </a:r>
            <a:r>
              <a:rPr lang="fr-FR" sz="2600" dirty="0"/>
              <a:t>)</a:t>
            </a:r>
          </a:p>
          <a:p>
            <a:pPr marL="457200" indent="-457200" defTabSz="4603750"/>
            <a:endParaRPr lang="fr-FR" sz="1500" dirty="0"/>
          </a:p>
          <a:p>
            <a:pPr marL="457200" indent="-457200" algn="just" defTabSz="4603750">
              <a:buFont typeface="Wingdings" panose="05000000000000000000" pitchFamily="2" charset="2"/>
              <a:buChar char="Ø"/>
            </a:pPr>
            <a:r>
              <a:rPr lang="fr-FR" sz="2600" b="1" dirty="0" err="1"/>
              <a:t>Stochasticity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included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spatialized</a:t>
            </a:r>
            <a:r>
              <a:rPr lang="fr-FR" sz="2600" dirty="0"/>
              <a:t> interactions (</a:t>
            </a:r>
            <a:r>
              <a:rPr lang="fr-FR" sz="2600" dirty="0" err="1"/>
              <a:t>smoothed</a:t>
            </a:r>
            <a:r>
              <a:rPr lang="fr-FR" sz="2600" dirty="0"/>
              <a:t> </a:t>
            </a:r>
            <a:r>
              <a:rPr lang="fr-FR" sz="2600" dirty="0" err="1"/>
              <a:t>brownian</a:t>
            </a:r>
            <a:r>
              <a:rPr lang="fr-FR" sz="2600" dirty="0"/>
              <a:t> motions), </a:t>
            </a:r>
            <a:r>
              <a:rPr lang="fr-FR" sz="2600" dirty="0" err="1"/>
              <a:t>illustrating</a:t>
            </a:r>
            <a:r>
              <a:rPr lang="fr-FR" sz="2600" dirty="0"/>
              <a:t> the </a:t>
            </a:r>
            <a:r>
              <a:rPr lang="fr-FR" sz="2600" b="1" dirty="0"/>
              <a:t>randomisation of </a:t>
            </a:r>
            <a:r>
              <a:rPr lang="fr-FR" sz="2600" b="1" dirty="0" err="1"/>
              <a:t>prey-predator</a:t>
            </a:r>
            <a:r>
              <a:rPr lang="fr-FR" sz="2600" b="1" dirty="0"/>
              <a:t> interactions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0409666" y="24779927"/>
            <a:ext cx="50994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HOW TO PLAY THE GAME</a:t>
            </a:r>
          </a:p>
        </p:txBody>
      </p:sp>
      <p:cxnSp>
        <p:nvCxnSpPr>
          <p:cNvPr id="36" name="Connecteur droit 35"/>
          <p:cNvCxnSpPr/>
          <p:nvPr/>
        </p:nvCxnSpPr>
        <p:spPr>
          <a:xfrm>
            <a:off x="1373541" y="19671715"/>
            <a:ext cx="1181592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ZoneTexte 150"/>
          <p:cNvSpPr txBox="1"/>
          <p:nvPr/>
        </p:nvSpPr>
        <p:spPr>
          <a:xfrm>
            <a:off x="4648130" y="19401045"/>
            <a:ext cx="50994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HOW TO PLAY THE GAME</a:t>
            </a:r>
          </a:p>
        </p:txBody>
      </p:sp>
      <p:sp>
        <p:nvSpPr>
          <p:cNvPr id="153" name="ZoneTexte 152"/>
          <p:cNvSpPr txBox="1"/>
          <p:nvPr/>
        </p:nvSpPr>
        <p:spPr>
          <a:xfrm>
            <a:off x="19383086" y="12864256"/>
            <a:ext cx="6872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DEVELOPMENT OF THE PROTOTYPE</a:t>
            </a:r>
          </a:p>
        </p:txBody>
      </p:sp>
      <p:sp>
        <p:nvSpPr>
          <p:cNvPr id="157" name="ZoneTexte 156"/>
          <p:cNvSpPr txBox="1"/>
          <p:nvPr/>
        </p:nvSpPr>
        <p:spPr>
          <a:xfrm>
            <a:off x="4128629" y="12855445"/>
            <a:ext cx="6872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DEVELOPMENT OF THE PROTOTYPE</a:t>
            </a:r>
          </a:p>
        </p:txBody>
      </p:sp>
      <p:pic>
        <p:nvPicPr>
          <p:cNvPr id="11" name="Picture 10" descr="screen_buttons.png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395" y="29973214"/>
            <a:ext cx="1670842" cy="2340794"/>
          </a:xfrm>
          <a:prstGeom prst="rect">
            <a:avLst/>
          </a:prstGeom>
        </p:spPr>
      </p:pic>
      <p:sp>
        <p:nvSpPr>
          <p:cNvPr id="132" name="ZoneTexte 131"/>
          <p:cNvSpPr txBox="1"/>
          <p:nvPr/>
        </p:nvSpPr>
        <p:spPr>
          <a:xfrm>
            <a:off x="16796171" y="312693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+</a:t>
            </a:r>
          </a:p>
        </p:txBody>
      </p:sp>
      <p:cxnSp>
        <p:nvCxnSpPr>
          <p:cNvPr id="150" name="Connecteur droit avec flèche 149"/>
          <p:cNvCxnSpPr/>
          <p:nvPr/>
        </p:nvCxnSpPr>
        <p:spPr>
          <a:xfrm flipH="1" flipV="1">
            <a:off x="17228219" y="31701406"/>
            <a:ext cx="2016224" cy="1080120"/>
          </a:xfrm>
          <a:prstGeom prst="straightConnector1">
            <a:avLst/>
          </a:prstGeom>
          <a:ln w="63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ZoneTexte 154"/>
          <p:cNvSpPr txBox="1"/>
          <p:nvPr/>
        </p:nvSpPr>
        <p:spPr>
          <a:xfrm>
            <a:off x="19172435" y="3256550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err="1"/>
              <a:t>attractor</a:t>
            </a:r>
            <a:endParaRPr lang="fr-FR" sz="2400" i="1" dirty="0"/>
          </a:p>
        </p:txBody>
      </p:sp>
      <p:pic>
        <p:nvPicPr>
          <p:cNvPr id="165" name="Image 164" descr="petitsnénuun peu corr.jpg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H="1">
            <a:off x="11614934" y="38898867"/>
            <a:ext cx="4961873" cy="2664296"/>
          </a:xfrm>
          <a:prstGeom prst="rect">
            <a:avLst/>
          </a:prstGeom>
        </p:spPr>
      </p:pic>
      <p:sp>
        <p:nvSpPr>
          <p:cNvPr id="108" name="ZoneTexte 107"/>
          <p:cNvSpPr txBox="1"/>
          <p:nvPr/>
        </p:nvSpPr>
        <p:spPr>
          <a:xfrm>
            <a:off x="10315451" y="8586838"/>
            <a:ext cx="8783997" cy="19343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3000" dirty="0"/>
              <a:t>The </a:t>
            </a:r>
            <a:r>
              <a:rPr lang="fr-FR" sz="3000" dirty="0" err="1"/>
              <a:t>games</a:t>
            </a:r>
            <a:r>
              <a:rPr lang="fr-FR" sz="3000" dirty="0"/>
              <a:t> </a:t>
            </a:r>
            <a:r>
              <a:rPr lang="fr-FR" sz="3000" dirty="0" err="1"/>
              <a:t>aim</a:t>
            </a:r>
            <a:r>
              <a:rPr lang="fr-FR" sz="3000" dirty="0"/>
              <a:t> to </a:t>
            </a:r>
            <a:r>
              <a:rPr lang="fr-FR" sz="3000" dirty="0" err="1"/>
              <a:t>be</a:t>
            </a:r>
            <a:r>
              <a:rPr lang="fr-FR" sz="3000" dirty="0"/>
              <a:t> </a:t>
            </a:r>
            <a:r>
              <a:rPr lang="fr-FR" sz="3000" b="1" dirty="0" err="1"/>
              <a:t>complementary</a:t>
            </a:r>
            <a:r>
              <a:rPr lang="fr-FR" sz="3000" dirty="0"/>
              <a:t>:</a:t>
            </a:r>
          </a:p>
          <a:p>
            <a:pPr algn="ctr">
              <a:lnSpc>
                <a:spcPct val="114000"/>
              </a:lnSpc>
            </a:pPr>
            <a:endParaRPr lang="fr-FR" sz="1500" dirty="0"/>
          </a:p>
          <a:p>
            <a:pPr marL="457200" indent="-457200" algn="ctr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fr-FR" sz="3000" dirty="0">
                <a:sym typeface="Wingdings" panose="05000000000000000000" pitchFamily="2" charset="2"/>
              </a:rPr>
              <a:t>in </a:t>
            </a:r>
            <a:r>
              <a:rPr lang="fr-FR" sz="3000" dirty="0" err="1">
                <a:sym typeface="Wingdings" panose="05000000000000000000" pitchFamily="2" charset="2"/>
              </a:rPr>
              <a:t>term</a:t>
            </a:r>
            <a:r>
              <a:rPr lang="fr-FR" sz="3000" dirty="0">
                <a:sym typeface="Wingdings" panose="05000000000000000000" pitchFamily="2" charset="2"/>
              </a:rPr>
              <a:t> of </a:t>
            </a:r>
            <a:r>
              <a:rPr lang="fr-FR" sz="3000" b="1" dirty="0" err="1">
                <a:sym typeface="Wingdings" panose="05000000000000000000" pitchFamily="2" charset="2"/>
              </a:rPr>
              <a:t>player</a:t>
            </a:r>
            <a:r>
              <a:rPr lang="fr-FR" sz="3000" b="1" dirty="0">
                <a:sym typeface="Wingdings" panose="05000000000000000000" pitchFamily="2" charset="2"/>
              </a:rPr>
              <a:t> interactions </a:t>
            </a:r>
            <a:r>
              <a:rPr lang="fr-FR" sz="3000" dirty="0">
                <a:sym typeface="Wingdings" panose="05000000000000000000" pitchFamily="2" charset="2"/>
              </a:rPr>
              <a:t>and </a:t>
            </a:r>
            <a:r>
              <a:rPr lang="fr-FR" sz="3000" b="1" dirty="0">
                <a:sym typeface="Wingdings" panose="05000000000000000000" pitchFamily="2" charset="2"/>
              </a:rPr>
              <a:t>system </a:t>
            </a:r>
            <a:r>
              <a:rPr lang="fr-FR" sz="3000" b="1" dirty="0" err="1">
                <a:sym typeface="Wingdings" panose="05000000000000000000" pitchFamily="2" charset="2"/>
              </a:rPr>
              <a:t>dynamics</a:t>
            </a:r>
            <a:endParaRPr lang="fr-FR" sz="3000" b="1" dirty="0"/>
          </a:p>
          <a:p>
            <a:pPr algn="ctr">
              <a:lnSpc>
                <a:spcPct val="114000"/>
              </a:lnSpc>
            </a:pPr>
            <a:r>
              <a:rPr lang="fr-FR" sz="3000" dirty="0">
                <a:sym typeface="Wingdings" panose="05000000000000000000" pitchFamily="2" charset="2"/>
              </a:rPr>
              <a:t> </a:t>
            </a:r>
            <a:r>
              <a:rPr lang="fr-FR" sz="3000" dirty="0"/>
              <a:t>in </a:t>
            </a:r>
            <a:r>
              <a:rPr lang="fr-FR" sz="3000" b="1" dirty="0"/>
              <a:t>the </a:t>
            </a:r>
            <a:r>
              <a:rPr lang="fr-FR" sz="3000" b="1" dirty="0" err="1"/>
              <a:t>targeted</a:t>
            </a:r>
            <a:r>
              <a:rPr lang="fr-FR" sz="3000" b="1" dirty="0"/>
              <a:t> </a:t>
            </a:r>
            <a:r>
              <a:rPr lang="fr-FR" sz="3000" b="1" dirty="0" err="1"/>
              <a:t>players</a:t>
            </a:r>
            <a:r>
              <a:rPr lang="fr-FR" sz="3000" b="1" dirty="0"/>
              <a:t> </a:t>
            </a:r>
            <a:r>
              <a:rPr lang="fr-FR" sz="3000" dirty="0"/>
              <a:t>(groups vs </a:t>
            </a:r>
            <a:r>
              <a:rPr lang="fr-FR" sz="3000" dirty="0" err="1"/>
              <a:t>isolated</a:t>
            </a:r>
            <a:r>
              <a:rPr lang="fr-FR" sz="3000" dirty="0"/>
              <a:t> </a:t>
            </a:r>
            <a:r>
              <a:rPr lang="fr-FR" sz="3000" dirty="0">
                <a:sym typeface="Wingdings" panose="05000000000000000000" pitchFamily="2" charset="2"/>
              </a:rPr>
              <a:t> </a:t>
            </a:r>
            <a:r>
              <a:rPr lang="fr-FR" sz="3000" dirty="0" err="1">
                <a:sym typeface="Wingdings" panose="05000000000000000000" pitchFamily="2" charset="2"/>
              </a:rPr>
              <a:t>gamers</a:t>
            </a:r>
            <a:r>
              <a:rPr lang="fr-FR" sz="3000" dirty="0">
                <a:sym typeface="Wingdings" panose="05000000000000000000" pitchFamily="2" charset="2"/>
              </a:rPr>
              <a:t>)</a:t>
            </a:r>
            <a:endParaRPr lang="fr-FR" sz="3000" dirty="0"/>
          </a:p>
        </p:txBody>
      </p:sp>
      <p:pic>
        <p:nvPicPr>
          <p:cNvPr id="160" name="Image 159" descr="grenouille ventrecorr.jpg"/>
          <p:cNvPicPr>
            <a:picLocks noChangeAspect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097"/>
          <a:stretch>
            <a:fillRect/>
          </a:stretch>
        </p:blipFill>
        <p:spPr>
          <a:xfrm rot="4807496">
            <a:off x="13072255" y="9924535"/>
            <a:ext cx="3167725" cy="2808825"/>
          </a:xfrm>
          <a:prstGeom prst="rect">
            <a:avLst/>
          </a:prstGeom>
        </p:spPr>
      </p:pic>
      <p:pic>
        <p:nvPicPr>
          <p:cNvPr id="170" name="Image 169" descr="nénumoyen(1).jpg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93274" flipH="1">
            <a:off x="-359254" y="321113"/>
            <a:ext cx="4412514" cy="1227700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7857" y="29317207"/>
            <a:ext cx="705981" cy="125798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/>
          <a:stretch/>
        </p:blipFill>
        <p:spPr>
          <a:xfrm rot="360243">
            <a:off x="994330" y="29734406"/>
            <a:ext cx="1019009" cy="52621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2" t="17217" r="1905" b="28148"/>
          <a:stretch/>
        </p:blipFill>
        <p:spPr>
          <a:xfrm>
            <a:off x="2242714" y="29032195"/>
            <a:ext cx="776011" cy="648376"/>
          </a:xfrm>
          <a:prstGeom prst="rect">
            <a:avLst/>
          </a:prstGeom>
        </p:spPr>
      </p:pic>
      <p:pic>
        <p:nvPicPr>
          <p:cNvPr id="145" name="Image 144"/>
          <p:cNvPicPr>
            <a:picLocks noChangeAspect="1"/>
          </p:cNvPicPr>
          <p:nvPr/>
        </p:nvPicPr>
        <p:blipFill rotWithShape="1"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1978" r="45532" b="34437"/>
          <a:stretch/>
        </p:blipFill>
        <p:spPr>
          <a:xfrm rot="486494">
            <a:off x="1416924" y="29202496"/>
            <a:ext cx="1041773" cy="583207"/>
          </a:xfrm>
          <a:prstGeom prst="rect">
            <a:avLst/>
          </a:prstGeom>
        </p:spPr>
      </p:pic>
      <p:pic>
        <p:nvPicPr>
          <p:cNvPr id="148" name="Image 147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39797" y="29384015"/>
            <a:ext cx="705981" cy="1257988"/>
          </a:xfrm>
          <a:prstGeom prst="rect">
            <a:avLst/>
          </a:prstGeom>
        </p:spPr>
      </p:pic>
      <p:pic>
        <p:nvPicPr>
          <p:cNvPr id="154" name="Image 153"/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7820" y="29223991"/>
            <a:ext cx="705981" cy="125798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8747" flipH="1">
            <a:off x="6714968" y="28835659"/>
            <a:ext cx="694028" cy="1089099"/>
          </a:xfrm>
          <a:prstGeom prst="rect">
            <a:avLst/>
          </a:prstGeom>
        </p:spPr>
      </p:pic>
      <p:pic>
        <p:nvPicPr>
          <p:cNvPr id="156" name="Image 155"/>
          <p:cNvPicPr>
            <a:picLocks noChangeAspect="1"/>
          </p:cNvPicPr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8747" flipH="1">
            <a:off x="5963209" y="28669068"/>
            <a:ext cx="694028" cy="1089099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8747" flipH="1">
            <a:off x="7298023" y="28575042"/>
            <a:ext cx="624103" cy="1089099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8747" flipH="1">
            <a:off x="2937222" y="33398569"/>
            <a:ext cx="624103" cy="1089099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8747" flipH="1">
            <a:off x="3180015" y="33051788"/>
            <a:ext cx="624103" cy="1089099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730122" y="32260128"/>
            <a:ext cx="1995616" cy="223457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8729" flipH="1">
            <a:off x="7467577" y="33263197"/>
            <a:ext cx="698441" cy="1039479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8729" flipH="1">
            <a:off x="7840933" y="32824435"/>
            <a:ext cx="656785" cy="977483"/>
          </a:xfrm>
          <a:prstGeom prst="rect">
            <a:avLst/>
          </a:prstGeom>
        </p:spPr>
      </p:pic>
      <p:pic>
        <p:nvPicPr>
          <p:cNvPr id="166" name="Image 165" descr="fond_étang_A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6783533" y="33848418"/>
            <a:ext cx="2000133" cy="686892"/>
          </a:xfrm>
          <a:prstGeom prst="rect">
            <a:avLst/>
          </a:prstGeom>
        </p:spPr>
      </p:pic>
      <p:cxnSp>
        <p:nvCxnSpPr>
          <p:cNvPr id="167" name="Connecteur droit avec flèche 166"/>
          <p:cNvCxnSpPr/>
          <p:nvPr/>
        </p:nvCxnSpPr>
        <p:spPr>
          <a:xfrm flipH="1">
            <a:off x="6873410" y="28032540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3624943" y="15708086"/>
            <a:ext cx="63883" cy="665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ouble flèche verticale 48"/>
          <p:cNvSpPr/>
          <p:nvPr/>
        </p:nvSpPr>
        <p:spPr>
          <a:xfrm>
            <a:off x="28407240" y="16953174"/>
            <a:ext cx="342260" cy="1411800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25509139" y="17299806"/>
            <a:ext cx="2838858" cy="8640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</a:t>
            </a:r>
            <a:r>
              <a:rPr lang="fr-FR" sz="2400" b="1" dirty="0" err="1" smtClean="0"/>
              <a:t>predator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hunting</a:t>
            </a:r>
            <a:r>
              <a:rPr lang="fr-FR" sz="2400" b="1" dirty="0" smtClean="0"/>
              <a:t> </a:t>
            </a:r>
            <a:r>
              <a:rPr lang="fr-FR" sz="2400" b="1" dirty="0"/>
              <a:t>rate</a:t>
            </a:r>
          </a:p>
        </p:txBody>
      </p:sp>
      <p:sp>
        <p:nvSpPr>
          <p:cNvPr id="168" name="Ellipse 167"/>
          <p:cNvSpPr/>
          <p:nvPr/>
        </p:nvSpPr>
        <p:spPr>
          <a:xfrm>
            <a:off x="25365123" y="17011774"/>
            <a:ext cx="3180408" cy="121933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ZoneTexte 168"/>
          <p:cNvSpPr txBox="1"/>
          <p:nvPr/>
        </p:nvSpPr>
        <p:spPr>
          <a:xfrm>
            <a:off x="25913642" y="18315897"/>
            <a:ext cx="15442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PREDATION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1188</Words>
  <Application>Microsoft Macintosh PowerPoint</Application>
  <PresentationFormat>Custom</PresentationFormat>
  <Paragraphs>170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Thème Office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Travail</dc:creator>
  <cp:lastModifiedBy>Jean</cp:lastModifiedBy>
  <cp:revision>153</cp:revision>
  <dcterms:created xsi:type="dcterms:W3CDTF">2016-04-29T16:12:44Z</dcterms:created>
  <dcterms:modified xsi:type="dcterms:W3CDTF">2016-05-18T08:45:12Z</dcterms:modified>
</cp:coreProperties>
</file>